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46"/>
  </p:notesMasterIdLst>
  <p:handoutMasterIdLst>
    <p:handoutMasterId r:id="rId47"/>
  </p:handoutMasterIdLst>
  <p:sldIdLst>
    <p:sldId id="256" r:id="rId2"/>
    <p:sldId id="1005" r:id="rId3"/>
    <p:sldId id="849" r:id="rId4"/>
    <p:sldId id="955" r:id="rId5"/>
    <p:sldId id="1000" r:id="rId6"/>
    <p:sldId id="1004" r:id="rId7"/>
    <p:sldId id="918" r:id="rId8"/>
    <p:sldId id="1002" r:id="rId9"/>
    <p:sldId id="919" r:id="rId10"/>
    <p:sldId id="961" r:id="rId11"/>
    <p:sldId id="962" r:id="rId12"/>
    <p:sldId id="963" r:id="rId13"/>
    <p:sldId id="920" r:id="rId14"/>
    <p:sldId id="921" r:id="rId15"/>
    <p:sldId id="922" r:id="rId16"/>
    <p:sldId id="923" r:id="rId17"/>
    <p:sldId id="924" r:id="rId18"/>
    <p:sldId id="927" r:id="rId19"/>
    <p:sldId id="928" r:id="rId20"/>
    <p:sldId id="618" r:id="rId21"/>
    <p:sldId id="929" r:id="rId22"/>
    <p:sldId id="930" r:id="rId23"/>
    <p:sldId id="931" r:id="rId24"/>
    <p:sldId id="932" r:id="rId25"/>
    <p:sldId id="936" r:id="rId26"/>
    <p:sldId id="958" r:id="rId27"/>
    <p:sldId id="959" r:id="rId28"/>
    <p:sldId id="960" r:id="rId29"/>
    <p:sldId id="1001" r:id="rId30"/>
    <p:sldId id="937" r:id="rId31"/>
    <p:sldId id="939" r:id="rId32"/>
    <p:sldId id="938" r:id="rId33"/>
    <p:sldId id="940" r:id="rId34"/>
    <p:sldId id="941" r:id="rId35"/>
    <p:sldId id="942" r:id="rId36"/>
    <p:sldId id="943" r:id="rId37"/>
    <p:sldId id="1003" r:id="rId38"/>
    <p:sldId id="944" r:id="rId39"/>
    <p:sldId id="945" r:id="rId40"/>
    <p:sldId id="946" r:id="rId41"/>
    <p:sldId id="947" r:id="rId42"/>
    <p:sldId id="948" r:id="rId43"/>
    <p:sldId id="949" r:id="rId44"/>
    <p:sldId id="953" r:id="rId4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AD657D-2881-41E5-BC14-BE20F2A310EB}">
          <p14:sldIdLst>
            <p14:sldId id="256"/>
            <p14:sldId id="1005"/>
            <p14:sldId id="849"/>
          </p14:sldIdLst>
        </p14:section>
        <p14:section name="Untitled Section" id="{B7B8481B-12FB-4AA5-AD2E-010361D1F7A9}">
          <p14:sldIdLst>
            <p14:sldId id="955"/>
            <p14:sldId id="1000"/>
            <p14:sldId id="1004"/>
            <p14:sldId id="918"/>
            <p14:sldId id="1002"/>
            <p14:sldId id="919"/>
            <p14:sldId id="961"/>
            <p14:sldId id="962"/>
            <p14:sldId id="963"/>
            <p14:sldId id="920"/>
            <p14:sldId id="921"/>
            <p14:sldId id="922"/>
            <p14:sldId id="923"/>
            <p14:sldId id="924"/>
            <p14:sldId id="927"/>
            <p14:sldId id="928"/>
            <p14:sldId id="618"/>
            <p14:sldId id="929"/>
            <p14:sldId id="930"/>
            <p14:sldId id="931"/>
            <p14:sldId id="932"/>
            <p14:sldId id="936"/>
            <p14:sldId id="958"/>
            <p14:sldId id="959"/>
            <p14:sldId id="960"/>
            <p14:sldId id="1001"/>
            <p14:sldId id="937"/>
            <p14:sldId id="939"/>
            <p14:sldId id="938"/>
            <p14:sldId id="940"/>
            <p14:sldId id="941"/>
            <p14:sldId id="942"/>
            <p14:sldId id="943"/>
            <p14:sldId id="1003"/>
            <p14:sldId id="944"/>
            <p14:sldId id="945"/>
            <p14:sldId id="946"/>
            <p14:sldId id="947"/>
            <p14:sldId id="948"/>
            <p14:sldId id="949"/>
            <p14:sldId id="9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8" autoAdjust="0"/>
    <p:restoredTop sz="94660"/>
  </p:normalViewPr>
  <p:slideViewPr>
    <p:cSldViewPr>
      <p:cViewPr varScale="1">
        <p:scale>
          <a:sx n="120" d="100"/>
          <a:sy n="120" d="100"/>
        </p:scale>
        <p:origin x="2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1430" y="-91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6BEE3CD2-824C-409B-AD2E-25CAA30DEF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2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6T18:58:25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25208 18846 184 0,'0'-11'214'16,"0"2"-14"-16,0 2 27 15,0 2-38-15,0 3 13 16,0 1 121 15,-1 0-76-31,0 0-160 0,-2 2-5 16,-6 36-28-16,-12 48-12 16,10-36-14-16,3-23-4 15,5-9-11-15,-2-5-3 16,1-14-4-16,0-3-4 0,3 0-2 15,0 4-2-15,-2-1 1 16,3-9 0-16,0-8 1 16,5-41 0-16,-3 38 1 15,-4 8 0-15,2 3 1 16,0 5 15-16,-1 2 6 16,-3 10 9-16,4-6 2 0,-1 1 1 15,-2 8-13-15,-6 9-6 16,-17 24-9-16,19-38-1 15,-4-6-4-15,9-4-1 16,0-5 0-16,2 11-1 16,-4-4 1-16,4 2 0 15,-1 2 1-15,0 1 1 16,-2 0-1-16,-7 15 1 16,-23 32-1-16,15-40 7 15,3-6 1-15,-1-16 2 16,5 4 0-16,-1-6 0 15,5-2-7-15,-1 1 2 16,-2 23 0-16,-2 6 1 16,-1 11 0-16,-4 9 0 15,-5-1-4-15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03T18:54:39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13382 15632 198 0,'-6'6'-29'16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02F2BB1-3AF9-437E-92CA-5C027E0B60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14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DF22ED-F8E8-49DE-9D47-973EF7960B0D}" type="slidenum">
              <a:rPr lang="en-US"/>
              <a:pPr/>
              <a:t>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33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A10D14-454D-4B9C-A03F-C86A371BAEBE}" type="slidenum">
              <a:rPr lang="en-US"/>
              <a:pPr/>
              <a:t>15</a:t>
            </a:fld>
            <a:endParaRPr lang="en-US"/>
          </a:p>
        </p:txBody>
      </p:sp>
      <p:sp>
        <p:nvSpPr>
          <p:cNvPr id="119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30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A640BE-09D2-41B1-84D7-BD34B6375E2E}" type="slidenum">
              <a:rPr lang="en-US"/>
              <a:pPr/>
              <a:t>16</a:t>
            </a:fld>
            <a:endParaRPr lang="en-US"/>
          </a:p>
        </p:txBody>
      </p:sp>
      <p:sp>
        <p:nvSpPr>
          <p:cNvPr id="120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38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B2613D-4F50-4B77-9FA4-CC9F2F542A33}" type="slidenum">
              <a:rPr lang="en-US"/>
              <a:pPr/>
              <a:t>17</a:t>
            </a:fld>
            <a:endParaRPr lang="en-US"/>
          </a:p>
        </p:txBody>
      </p:sp>
      <p:sp>
        <p:nvSpPr>
          <p:cNvPr id="120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99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AA3231-50DF-452F-878C-EFF0958BDD58}" type="slidenum">
              <a:rPr lang="en-US"/>
              <a:pPr/>
              <a:t>18</a:t>
            </a:fld>
            <a:endParaRPr lang="en-US"/>
          </a:p>
        </p:txBody>
      </p:sp>
      <p:sp>
        <p:nvSpPr>
          <p:cNvPr id="120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16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A85CF1-14A3-49E4-B5FD-E76A518D5C37}" type="slidenum">
              <a:rPr lang="en-US"/>
              <a:pPr/>
              <a:t>19</a:t>
            </a:fld>
            <a:endParaRPr lang="en-US"/>
          </a:p>
        </p:txBody>
      </p:sp>
      <p:sp>
        <p:nvSpPr>
          <p:cNvPr id="121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36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0813A0-069D-3049-8F4F-4BDDD285E9D2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91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2D8D2-408D-49E9-BBDB-D2FDCC1F012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4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07E9B9-6A0F-46A8-9AA0-052DE3641F07}" type="slidenum">
              <a:rPr lang="en-US"/>
              <a:pPr/>
              <a:t>22</a:t>
            </a:fld>
            <a:endParaRPr lang="en-US"/>
          </a:p>
        </p:txBody>
      </p:sp>
      <p:sp>
        <p:nvSpPr>
          <p:cNvPr id="122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48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CC1D89-5969-4E6C-80C0-2431BDD7E10A}" type="slidenum">
              <a:rPr lang="en-US"/>
              <a:pPr/>
              <a:t>23</a:t>
            </a:fld>
            <a:endParaRPr lang="en-US"/>
          </a:p>
        </p:txBody>
      </p:sp>
      <p:sp>
        <p:nvSpPr>
          <p:cNvPr id="129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8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AEB87D-F6DD-44FD-B832-3FFB0D75EE91}" type="slidenum">
              <a:rPr lang="en-US"/>
              <a:pPr/>
              <a:t>24</a:t>
            </a:fld>
            <a:endParaRPr lang="en-US"/>
          </a:p>
        </p:txBody>
      </p:sp>
      <p:sp>
        <p:nvSpPr>
          <p:cNvPr id="122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F2BB1-3AF9-437E-92CA-5C027E0B60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82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26120D-CB9E-4888-809C-A64C620C0119}" type="slidenum">
              <a:rPr lang="en-US"/>
              <a:pPr/>
              <a:t>25</a:t>
            </a:fld>
            <a:endParaRPr lang="en-US"/>
          </a:p>
        </p:txBody>
      </p:sp>
      <p:sp>
        <p:nvSpPr>
          <p:cNvPr id="123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77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6A47AA-C4E0-433B-8D19-52A51BF63414}" type="slidenum">
              <a:rPr lang="en-US"/>
              <a:pPr/>
              <a:t>30</a:t>
            </a:fld>
            <a:endParaRPr lang="en-US"/>
          </a:p>
        </p:txBody>
      </p:sp>
      <p:sp>
        <p:nvSpPr>
          <p:cNvPr id="123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98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9994ED-C51C-4E79-8201-5D8E498D52B5}" type="slidenum">
              <a:rPr lang="en-US"/>
              <a:pPr/>
              <a:t>31</a:t>
            </a:fld>
            <a:endParaRPr lang="en-US"/>
          </a:p>
        </p:txBody>
      </p:sp>
      <p:sp>
        <p:nvSpPr>
          <p:cNvPr id="1240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19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9828D-4A28-4E0F-97E6-2996B6EC98F4}" type="slidenum">
              <a:rPr lang="en-US"/>
              <a:pPr/>
              <a:t>32</a:t>
            </a:fld>
            <a:endParaRPr lang="en-US"/>
          </a:p>
        </p:txBody>
      </p:sp>
      <p:sp>
        <p:nvSpPr>
          <p:cNvPr id="130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2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81C10B-0DC8-4559-AFBD-102C836C2FB4}" type="slidenum">
              <a:rPr lang="en-US"/>
              <a:pPr/>
              <a:t>33</a:t>
            </a:fld>
            <a:endParaRPr lang="en-US"/>
          </a:p>
        </p:txBody>
      </p:sp>
      <p:sp>
        <p:nvSpPr>
          <p:cNvPr id="124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85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69054-EEBE-4370-AD80-1617648C0AB9}" type="slidenum">
              <a:rPr lang="en-US"/>
              <a:pPr/>
              <a:t>34</a:t>
            </a:fld>
            <a:endParaRPr lang="en-US"/>
          </a:p>
        </p:txBody>
      </p:sp>
      <p:sp>
        <p:nvSpPr>
          <p:cNvPr id="1244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1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628248-E849-46D2-BC51-7EAD5BBDC665}" type="slidenum">
              <a:rPr lang="en-US"/>
              <a:pPr/>
              <a:t>35</a:t>
            </a:fld>
            <a:endParaRPr lang="en-US"/>
          </a:p>
        </p:txBody>
      </p:sp>
      <p:sp>
        <p:nvSpPr>
          <p:cNvPr id="1246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6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06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6ED176-0C2E-49F7-93BD-F94418E2096D}" type="slidenum">
              <a:rPr lang="en-US"/>
              <a:pPr/>
              <a:t>36</a:t>
            </a:fld>
            <a:endParaRPr lang="en-US"/>
          </a:p>
        </p:txBody>
      </p:sp>
      <p:sp>
        <p:nvSpPr>
          <p:cNvPr id="1248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8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15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3ACD2-ADF3-4E2D-80E8-06B6213BD64D}" type="slidenum">
              <a:rPr lang="en-US"/>
              <a:pPr/>
              <a:t>38</a:t>
            </a:fld>
            <a:endParaRPr lang="en-US"/>
          </a:p>
        </p:txBody>
      </p:sp>
      <p:sp>
        <p:nvSpPr>
          <p:cNvPr id="1252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88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EEB9F7-6470-473A-B6C2-69393205FF74}" type="slidenum">
              <a:rPr lang="en-US"/>
              <a:pPr/>
              <a:t>39</a:t>
            </a:fld>
            <a:endParaRPr lang="en-US"/>
          </a:p>
        </p:txBody>
      </p:sp>
      <p:sp>
        <p:nvSpPr>
          <p:cNvPr id="1256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3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165A0-6FED-4098-A89B-F284BA36919A}" type="slidenum">
              <a:rPr lang="en-US"/>
              <a:pPr/>
              <a:t>7</a:t>
            </a:fld>
            <a:endParaRPr lang="en-US"/>
          </a:p>
        </p:txBody>
      </p:sp>
      <p:sp>
        <p:nvSpPr>
          <p:cNvPr id="118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3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47B5DA-C5B4-47A1-B54C-DE5AE648EC33}" type="slidenum">
              <a:rPr lang="en-US"/>
              <a:pPr/>
              <a:t>40</a:t>
            </a:fld>
            <a:endParaRPr lang="en-US"/>
          </a:p>
        </p:txBody>
      </p:sp>
      <p:sp>
        <p:nvSpPr>
          <p:cNvPr id="126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77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483BB6-E330-47DD-A2A1-C3DFBCD34D9B}" type="slidenum">
              <a:rPr lang="en-US"/>
              <a:pPr/>
              <a:t>41</a:t>
            </a:fld>
            <a:endParaRPr lang="en-US"/>
          </a:p>
        </p:txBody>
      </p:sp>
      <p:sp>
        <p:nvSpPr>
          <p:cNvPr id="126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68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6051B-BFA0-4CD8-BA4E-5109A43A09E9}" type="slidenum">
              <a:rPr lang="en-US"/>
              <a:pPr/>
              <a:t>42</a:t>
            </a:fld>
            <a:endParaRPr lang="en-US"/>
          </a:p>
        </p:txBody>
      </p:sp>
      <p:sp>
        <p:nvSpPr>
          <p:cNvPr id="126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85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DF9666-36AE-4B85-ACCF-B81F2B237BEB}" type="slidenum">
              <a:rPr lang="en-US"/>
              <a:pPr/>
              <a:t>43</a:t>
            </a:fld>
            <a:endParaRPr lang="en-US"/>
          </a:p>
        </p:txBody>
      </p:sp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3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C2E76C-B507-409C-8175-06C3CC3D713F}" type="slidenum">
              <a:rPr lang="en-US"/>
              <a:pPr/>
              <a:t>44</a:t>
            </a:fld>
            <a:endParaRPr lang="en-US"/>
          </a:p>
        </p:txBody>
      </p:sp>
      <p:sp>
        <p:nvSpPr>
          <p:cNvPr id="127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03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1F87EA-D04D-401F-82A2-04BEBD781526}" type="slidenum">
              <a:rPr lang="en-US"/>
              <a:pPr/>
              <a:t>9</a:t>
            </a:fld>
            <a:endParaRPr lang="en-US"/>
          </a:p>
        </p:txBody>
      </p:sp>
      <p:sp>
        <p:nvSpPr>
          <p:cNvPr id="119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8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8D0BFE-1057-4AF4-89F3-CE433EB848A3}" type="slidenum">
              <a:rPr lang="en-US"/>
              <a:pPr/>
              <a:t>10</a:t>
            </a:fld>
            <a:endParaRPr lang="en-US"/>
          </a:p>
        </p:txBody>
      </p:sp>
      <p:sp>
        <p:nvSpPr>
          <p:cNvPr id="122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69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0AD4F2-DF6D-4580-BE7B-216EE0DABFF9}" type="slidenum">
              <a:rPr lang="en-US"/>
              <a:pPr/>
              <a:t>11</a:t>
            </a:fld>
            <a:endParaRPr lang="en-US"/>
          </a:p>
        </p:txBody>
      </p:sp>
      <p:sp>
        <p:nvSpPr>
          <p:cNvPr id="1231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1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35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B8525-2966-4359-9D1E-D860186EF0BD}" type="slidenum">
              <a:rPr lang="en-US"/>
              <a:pPr/>
              <a:t>12</a:t>
            </a:fld>
            <a:endParaRPr lang="en-US"/>
          </a:p>
        </p:txBody>
      </p:sp>
      <p:sp>
        <p:nvSpPr>
          <p:cNvPr id="1233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0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CD7859-B976-493D-A5BC-F5AFF6995ECA}" type="slidenum">
              <a:rPr lang="en-US"/>
              <a:pPr/>
              <a:t>13</a:t>
            </a:fld>
            <a:endParaRPr lang="en-US"/>
          </a:p>
        </p:txBody>
      </p:sp>
      <p:sp>
        <p:nvSpPr>
          <p:cNvPr id="119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4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BB243A-DDE3-46CF-9532-619539281781}" type="slidenum">
              <a:rPr lang="en-US"/>
              <a:pPr/>
              <a:t>14</a:t>
            </a:fld>
            <a:endParaRPr lang="en-US"/>
          </a:p>
        </p:txBody>
      </p:sp>
      <p:sp>
        <p:nvSpPr>
          <p:cNvPr id="119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7C536B-9D4C-40E9-808E-AE5D414C922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idx="3"/>
          </p:nvPr>
        </p:nvSpPr>
        <p:spPr>
          <a:xfrm>
            <a:off x="388415" y="23521"/>
            <a:ext cx="5181600" cy="417871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  <p:sp>
        <p:nvSpPr>
          <p:cNvPr id="8" name="Text Box 41"/>
          <p:cNvSpPr txBox="1">
            <a:spLocks noChangeArrowheads="1"/>
          </p:cNvSpPr>
          <p:nvPr userDrawn="1"/>
        </p:nvSpPr>
        <p:spPr bwMode="auto">
          <a:xfrm>
            <a:off x="-22225" y="6613525"/>
            <a:ext cx="18510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000">
                <a:cs typeface="Arial" charset="0"/>
              </a:rPr>
              <a:t>© Derek Chiou &amp; Mattan Erez</a:t>
            </a:r>
          </a:p>
        </p:txBody>
      </p:sp>
    </p:spTree>
    <p:extLst>
      <p:ext uri="{BB962C8B-B14F-4D97-AF65-F5344CB8AC3E}">
        <p14:creationId xmlns:p14="http://schemas.microsoft.com/office/powerpoint/2010/main" val="290883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E1B7D08-3D83-458D-A577-BB55E55FB23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idx="11"/>
          </p:nvPr>
        </p:nvSpPr>
        <p:spPr>
          <a:xfrm>
            <a:off x="1143000" y="6400800"/>
            <a:ext cx="6854825" cy="455613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</p:spTree>
    <p:extLst>
      <p:ext uri="{BB962C8B-B14F-4D97-AF65-F5344CB8AC3E}">
        <p14:creationId xmlns:p14="http://schemas.microsoft.com/office/powerpoint/2010/main" val="252042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170113" cy="6399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362700" cy="6399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CEEFB18-BA1D-41A0-9873-645E1FBEF4A5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idx="11"/>
          </p:nvPr>
        </p:nvSpPr>
        <p:spPr>
          <a:xfrm>
            <a:off x="1143000" y="6400800"/>
            <a:ext cx="6854825" cy="455613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</p:spTree>
    <p:extLst>
      <p:ext uri="{BB962C8B-B14F-4D97-AF65-F5344CB8AC3E}">
        <p14:creationId xmlns:p14="http://schemas.microsoft.com/office/powerpoint/2010/main" val="2663260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5613" cy="9001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43000"/>
            <a:ext cx="8534400" cy="52562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xfrm>
            <a:off x="8305800" y="6400800"/>
            <a:ext cx="836613" cy="455613"/>
          </a:xfrm>
        </p:spPr>
        <p:txBody>
          <a:bodyPr/>
          <a:lstStyle>
            <a:lvl1pPr>
              <a:defRPr/>
            </a:lvl1pPr>
          </a:lstStyle>
          <a:p>
            <a:fld id="{E490F00D-2DF2-4DD3-A4B3-02FC914B153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idx="11"/>
          </p:nvPr>
        </p:nvSpPr>
        <p:spPr>
          <a:xfrm>
            <a:off x="1143000" y="6400800"/>
            <a:ext cx="6854825" cy="455613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</p:spTree>
    <p:extLst>
      <p:ext uri="{BB962C8B-B14F-4D97-AF65-F5344CB8AC3E}">
        <p14:creationId xmlns:p14="http://schemas.microsoft.com/office/powerpoint/2010/main" val="405994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369094" y="1479469"/>
            <a:ext cx="838557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98A09C-1584-4E46-935C-492AB14C1C1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idx="3"/>
          </p:nvPr>
        </p:nvSpPr>
        <p:spPr>
          <a:xfrm>
            <a:off x="388415" y="23521"/>
            <a:ext cx="5181600" cy="417871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altLang="en-US"/>
              <a:t>© Derek Chiou &amp; Mattan Erez &amp; Dam Sunwoo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175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299F8BE-3158-4ACC-9D6D-293553305AA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idx="3"/>
          </p:nvPr>
        </p:nvSpPr>
        <p:spPr>
          <a:xfrm>
            <a:off x="388415" y="23521"/>
            <a:ext cx="5181600" cy="417871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</p:spTree>
    <p:extLst>
      <p:ext uri="{BB962C8B-B14F-4D97-AF65-F5344CB8AC3E}">
        <p14:creationId xmlns:p14="http://schemas.microsoft.com/office/powerpoint/2010/main" val="178595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910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3F87AD-1B09-4106-B498-C90F07B9EFA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idx="3"/>
          </p:nvPr>
        </p:nvSpPr>
        <p:spPr>
          <a:xfrm>
            <a:off x="388415" y="23521"/>
            <a:ext cx="5181600" cy="417871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</p:spTree>
    <p:extLst>
      <p:ext uri="{BB962C8B-B14F-4D97-AF65-F5344CB8AC3E}">
        <p14:creationId xmlns:p14="http://schemas.microsoft.com/office/powerpoint/2010/main" val="191379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0F9CA2E-3FB3-45A8-9984-8D82C023304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idx="13"/>
          </p:nvPr>
        </p:nvSpPr>
        <p:spPr>
          <a:xfrm>
            <a:off x="1143000" y="0"/>
            <a:ext cx="5181600" cy="417871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</p:spTree>
    <p:extLst>
      <p:ext uri="{BB962C8B-B14F-4D97-AF65-F5344CB8AC3E}">
        <p14:creationId xmlns:p14="http://schemas.microsoft.com/office/powerpoint/2010/main" val="106815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F08723-54D2-4578-BD5A-75247D965FF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841376" y="0"/>
            <a:ext cx="5483224" cy="455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idx="3"/>
          </p:nvPr>
        </p:nvSpPr>
        <p:spPr>
          <a:xfrm>
            <a:off x="388415" y="23521"/>
            <a:ext cx="5181600" cy="417871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</p:spTree>
    <p:extLst>
      <p:ext uri="{BB962C8B-B14F-4D97-AF65-F5344CB8AC3E}">
        <p14:creationId xmlns:p14="http://schemas.microsoft.com/office/powerpoint/2010/main" val="296699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CA1E50F-F327-4055-8D0A-884D8C8DB32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xfrm>
            <a:off x="388415" y="23521"/>
            <a:ext cx="5181600" cy="417871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</p:spTree>
    <p:extLst>
      <p:ext uri="{BB962C8B-B14F-4D97-AF65-F5344CB8AC3E}">
        <p14:creationId xmlns:p14="http://schemas.microsoft.com/office/powerpoint/2010/main" val="118607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36EE54-81DB-4D53-A93A-BD88AB00172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idx="11"/>
          </p:nvPr>
        </p:nvSpPr>
        <p:spPr>
          <a:xfrm>
            <a:off x="1143000" y="6400800"/>
            <a:ext cx="6854825" cy="455613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</p:spTree>
    <p:extLst>
      <p:ext uri="{BB962C8B-B14F-4D97-AF65-F5344CB8AC3E}">
        <p14:creationId xmlns:p14="http://schemas.microsoft.com/office/powerpoint/2010/main" val="340822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FEBB740-3606-4F0C-B3D6-7D39D1CFD476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idx="11"/>
          </p:nvPr>
        </p:nvSpPr>
        <p:spPr>
          <a:xfrm>
            <a:off x="1143000" y="6400800"/>
            <a:ext cx="6854825" cy="455613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</p:spTree>
    <p:extLst>
      <p:ext uri="{BB962C8B-B14F-4D97-AF65-F5344CB8AC3E}">
        <p14:creationId xmlns:p14="http://schemas.microsoft.com/office/powerpoint/2010/main" val="296916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415" y="457200"/>
            <a:ext cx="8603185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3513"/>
            <a:ext cx="8534400" cy="540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705600" y="-14221"/>
            <a:ext cx="8366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60" tIns="46080" rIns="92160" bIns="46080" numCol="1" anchor="ctr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b="0">
                <a:solidFill>
                  <a:schemeClr val="tx2"/>
                </a:solidFill>
                <a:latin typeface="Lato" panose="020F0502020204030203" pitchFamily="34" charset="0"/>
                <a:ea typeface="Source Sans Pro Light" panose="020B0403030403020204" pitchFamily="34" charset="0"/>
              </a:defRPr>
            </a:lvl1pPr>
          </a:lstStyle>
          <a:p>
            <a:fld id="{E490F00D-2DF2-4DD3-A4B3-02FC914B153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idx="3"/>
          </p:nvPr>
        </p:nvSpPr>
        <p:spPr>
          <a:xfrm>
            <a:off x="388415" y="23521"/>
            <a:ext cx="5181600" cy="417871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tx2"/>
                </a:solidFill>
                <a:latin typeface="Lato" panose="020F0502020204030203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altLang="en-US"/>
              <a:t>© Derek Chiou &amp; Mattan Erez &amp; Dam Sunwoo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1" t="30441" r="14442" b="31507"/>
          <a:stretch/>
        </p:blipFill>
        <p:spPr>
          <a:xfrm>
            <a:off x="7733531" y="76200"/>
            <a:ext cx="124968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dt="0"/>
  <p:txStyles>
    <p:titleStyle>
      <a:lvl1pPr algn="l" defTabSz="457200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333399"/>
        </a:buClr>
        <a:buSzPct val="100000"/>
        <a:buFont typeface="Century Gothic" pitchFamily="34" charset="0"/>
        <a:defRPr sz="2800" b="1">
          <a:solidFill>
            <a:schemeClr val="tx1"/>
          </a:solidFill>
          <a:latin typeface="Lato" panose="020F0502020204030203" pitchFamily="34" charset="0"/>
          <a:ea typeface="Source Sans Pro Light" panose="020B0403030403020204" pitchFamily="34" charset="0"/>
          <a:cs typeface="+mj-cs"/>
        </a:defRPr>
      </a:lvl1pPr>
      <a:lvl2pPr marL="431800" indent="-215900" algn="l" defTabSz="457200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CC6633"/>
          </a:solidFill>
          <a:latin typeface="Century Gothic" pitchFamily="34" charset="0"/>
          <a:cs typeface="Times New Roman" pitchFamily="18" charset="0"/>
        </a:defRPr>
      </a:lvl2pPr>
      <a:lvl3pPr marL="647700" indent="-215900" algn="l" defTabSz="457200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CC6633"/>
          </a:solidFill>
          <a:latin typeface="Century Gothic" pitchFamily="34" charset="0"/>
          <a:cs typeface="Times New Roman" pitchFamily="18" charset="0"/>
        </a:defRPr>
      </a:lvl3pPr>
      <a:lvl4pPr marL="863600" indent="-215900" algn="l" defTabSz="457200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CC6633"/>
          </a:solidFill>
          <a:latin typeface="Century Gothic" pitchFamily="34" charset="0"/>
          <a:cs typeface="Times New Roman" pitchFamily="18" charset="0"/>
        </a:defRPr>
      </a:lvl4pPr>
      <a:lvl5pPr marL="1079500" indent="-215900" algn="l" defTabSz="457200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CC6633"/>
          </a:solidFill>
          <a:latin typeface="Century Gothic" pitchFamily="34" charset="0"/>
          <a:cs typeface="Times New Roman" pitchFamily="18" charset="0"/>
        </a:defRPr>
      </a:lvl5pPr>
      <a:lvl6pPr marL="1536700" indent="-215900" algn="l" defTabSz="457200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CC6633"/>
          </a:solidFill>
          <a:latin typeface="Century Gothic" pitchFamily="34" charset="0"/>
          <a:cs typeface="Times New Roman" pitchFamily="18" charset="0"/>
        </a:defRPr>
      </a:lvl6pPr>
      <a:lvl7pPr marL="1993900" indent="-215900" algn="l" defTabSz="457200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CC6633"/>
          </a:solidFill>
          <a:latin typeface="Century Gothic" pitchFamily="34" charset="0"/>
          <a:cs typeface="Times New Roman" pitchFamily="18" charset="0"/>
        </a:defRPr>
      </a:lvl7pPr>
      <a:lvl8pPr marL="2451100" indent="-215900" algn="l" defTabSz="457200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CC6633"/>
          </a:solidFill>
          <a:latin typeface="Century Gothic" pitchFamily="34" charset="0"/>
          <a:cs typeface="Times New Roman" pitchFamily="18" charset="0"/>
        </a:defRPr>
      </a:lvl8pPr>
      <a:lvl9pPr marL="2908300" indent="-215900" algn="l" defTabSz="457200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CC6633"/>
          </a:solidFill>
          <a:latin typeface="Century Gothic" pitchFamily="34" charset="0"/>
          <a:cs typeface="Times New Roman" pitchFamily="18" charset="0"/>
        </a:defRPr>
      </a:lvl9pPr>
    </p:titleStyle>
    <p:bodyStyle>
      <a:lvl1pPr marL="341313" indent="-341313" algn="l" defTabSz="457200" rtl="0" eaLnBrk="1" fontAlgn="base" hangingPunct="1">
        <a:lnSpc>
          <a:spcPct val="90000"/>
        </a:lnSpc>
        <a:spcBef>
          <a:spcPts val="650"/>
        </a:spcBef>
        <a:spcAft>
          <a:spcPct val="0"/>
        </a:spcAft>
        <a:buClr>
          <a:schemeClr val="tx1"/>
        </a:buClr>
        <a:buSzPct val="100000"/>
        <a:buFont typeface="Century Gothic" pitchFamily="34" charset="0"/>
        <a:buChar char="•"/>
        <a:defRPr sz="2600">
          <a:solidFill>
            <a:schemeClr val="tx1"/>
          </a:solidFill>
          <a:latin typeface="Lato" panose="020F0502020204030203" pitchFamily="34" charset="0"/>
          <a:ea typeface="Source Sans Pro Light" panose="020B0403030403020204" pitchFamily="34" charset="0"/>
          <a:cs typeface="+mn-cs"/>
        </a:defRPr>
      </a:lvl1pPr>
      <a:lvl2pPr marL="741363" indent="-284163" algn="l" defTabSz="45720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SzPct val="100000"/>
        <a:buFont typeface="Century Gothic" pitchFamily="34" charset="0"/>
        <a:buChar char="–"/>
        <a:defRPr sz="2200">
          <a:solidFill>
            <a:schemeClr val="tx2"/>
          </a:solidFill>
          <a:latin typeface="Lato" panose="020F0502020204030203" pitchFamily="34" charset="0"/>
          <a:ea typeface="Source Sans Pro Light" panose="020B0403030403020204" pitchFamily="34" charset="0"/>
          <a:cs typeface="+mn-cs"/>
        </a:defRPr>
      </a:lvl2pPr>
      <a:lvl3pPr marL="1143000" indent="-228600" algn="l" defTabSz="45720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SzPct val="100000"/>
        <a:buFont typeface="Century Gothic" pitchFamily="34" charset="0"/>
        <a:buChar char="•"/>
        <a:defRPr>
          <a:solidFill>
            <a:schemeClr val="accent2"/>
          </a:solidFill>
          <a:latin typeface="Lato" panose="020F0502020204030203" pitchFamily="34" charset="0"/>
          <a:ea typeface="Source Sans Pro Light" panose="020B0403030403020204" pitchFamily="34" charset="0"/>
          <a:cs typeface="+mn-cs"/>
        </a:defRPr>
      </a:lvl3pPr>
      <a:lvl4pPr marL="1600200" indent="-228600" algn="l" defTabSz="457200" rtl="0" eaLnBrk="1" fontAlgn="base" hangingPunct="1">
        <a:lnSpc>
          <a:spcPct val="90000"/>
        </a:lnSpc>
        <a:spcBef>
          <a:spcPts val="450"/>
        </a:spcBef>
        <a:spcAft>
          <a:spcPct val="0"/>
        </a:spcAft>
        <a:buClr>
          <a:schemeClr val="accent4"/>
        </a:buClr>
        <a:buSzPct val="100000"/>
        <a:buFont typeface="Century Gothic" pitchFamily="34" charset="0"/>
        <a:buChar char="–"/>
        <a:defRPr>
          <a:solidFill>
            <a:schemeClr val="accent4"/>
          </a:solidFill>
          <a:latin typeface="Lato" panose="020F0502020204030203" pitchFamily="34" charset="0"/>
          <a:ea typeface="Source Sans Pro Light" panose="020B0403030403020204" pitchFamily="34" charset="0"/>
          <a:cs typeface="+mn-cs"/>
        </a:defRPr>
      </a:lvl4pPr>
      <a:lvl5pPr marL="2057400" indent="-228600" algn="l" defTabSz="45720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4"/>
        </a:buClr>
        <a:buSzPct val="100000"/>
        <a:buFont typeface="Century Gothic" pitchFamily="34" charset="0"/>
        <a:buChar char="•"/>
        <a:defRPr>
          <a:solidFill>
            <a:schemeClr val="accent4"/>
          </a:solidFill>
          <a:latin typeface="Lato" panose="020F0502020204030203" pitchFamily="34" charset="0"/>
          <a:ea typeface="Source Sans Pro Light" panose="020B0403030403020204" pitchFamily="34" charset="0"/>
          <a:cs typeface="+mn-cs"/>
        </a:defRPr>
      </a:lvl5pPr>
      <a:lvl6pPr marL="2514600" indent="-228600" algn="l" defTabSz="457200" rtl="0" eaLnBrk="1" fontAlgn="base" hangingPunct="1">
        <a:lnSpc>
          <a:spcPct val="99000"/>
        </a:lnSpc>
        <a:spcBef>
          <a:spcPts val="500"/>
        </a:spcBef>
        <a:spcAft>
          <a:spcPct val="0"/>
        </a:spcAft>
        <a:buClr>
          <a:srgbClr val="0000FF"/>
        </a:buClr>
        <a:buSzPct val="100000"/>
        <a:buFont typeface="Century Gothic" pitchFamily="34" charset="0"/>
        <a:buChar char="•"/>
        <a:defRPr>
          <a:solidFill>
            <a:srgbClr val="8383AD"/>
          </a:solidFill>
          <a:latin typeface="+mn-lt"/>
          <a:cs typeface="+mn-cs"/>
        </a:defRPr>
      </a:lvl6pPr>
      <a:lvl7pPr marL="2971800" indent="-228600" algn="l" defTabSz="457200" rtl="0" eaLnBrk="1" fontAlgn="base" hangingPunct="1">
        <a:lnSpc>
          <a:spcPct val="99000"/>
        </a:lnSpc>
        <a:spcBef>
          <a:spcPts val="500"/>
        </a:spcBef>
        <a:spcAft>
          <a:spcPct val="0"/>
        </a:spcAft>
        <a:buClr>
          <a:srgbClr val="0000FF"/>
        </a:buClr>
        <a:buSzPct val="100000"/>
        <a:buFont typeface="Century Gothic" pitchFamily="34" charset="0"/>
        <a:buChar char="•"/>
        <a:defRPr>
          <a:solidFill>
            <a:srgbClr val="8383AD"/>
          </a:solidFill>
          <a:latin typeface="+mn-lt"/>
          <a:cs typeface="+mn-cs"/>
        </a:defRPr>
      </a:lvl7pPr>
      <a:lvl8pPr marL="3429000" indent="-228600" algn="l" defTabSz="457200" rtl="0" eaLnBrk="1" fontAlgn="base" hangingPunct="1">
        <a:lnSpc>
          <a:spcPct val="99000"/>
        </a:lnSpc>
        <a:spcBef>
          <a:spcPts val="500"/>
        </a:spcBef>
        <a:spcAft>
          <a:spcPct val="0"/>
        </a:spcAft>
        <a:buClr>
          <a:srgbClr val="0000FF"/>
        </a:buClr>
        <a:buSzPct val="100000"/>
        <a:buFont typeface="Century Gothic" pitchFamily="34" charset="0"/>
        <a:buChar char="•"/>
        <a:defRPr>
          <a:solidFill>
            <a:srgbClr val="8383AD"/>
          </a:solidFill>
          <a:latin typeface="+mn-lt"/>
          <a:cs typeface="+mn-cs"/>
        </a:defRPr>
      </a:lvl8pPr>
      <a:lvl9pPr marL="3886200" indent="-228600" algn="l" defTabSz="457200" rtl="0" eaLnBrk="1" fontAlgn="base" hangingPunct="1">
        <a:lnSpc>
          <a:spcPct val="99000"/>
        </a:lnSpc>
        <a:spcBef>
          <a:spcPts val="500"/>
        </a:spcBef>
        <a:spcAft>
          <a:spcPct val="0"/>
        </a:spcAft>
        <a:buClr>
          <a:srgbClr val="0000FF"/>
        </a:buClr>
        <a:buSzPct val="100000"/>
        <a:buFont typeface="Century Gothic" pitchFamily="34" charset="0"/>
        <a:buChar char="•"/>
        <a:defRPr>
          <a:solidFill>
            <a:srgbClr val="8383AD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382N.1: Computer Architecture</a:t>
            </a:r>
            <a:br>
              <a:rPr lang="en-US" dirty="0"/>
            </a:br>
            <a:r>
              <a:rPr lang="en-US" dirty="0"/>
              <a:t>           Fall 2018: Lecture 19</a:t>
            </a:r>
            <a:br>
              <a:rPr lang="en-US" dirty="0"/>
            </a:b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Dam Sunwoo</a:t>
            </a:r>
          </a:p>
          <a:p>
            <a:r>
              <a:rPr lang="en-US" dirty="0"/>
              <a:t>University of Texas at Austin</a:t>
            </a:r>
          </a:p>
          <a:p>
            <a:r>
              <a:rPr lang="en-US" dirty="0"/>
              <a:t>Arm Research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949240" y="6771240"/>
              <a:ext cx="126000" cy="82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8440" y="6762240"/>
                <a:ext cx="1450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815360" y="5627520"/>
              <a:ext cx="2520" cy="2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2480" y="5624280"/>
                <a:ext cx="8640" cy="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Memory Initiation Rate</a:t>
            </a:r>
          </a:p>
        </p:txBody>
      </p:sp>
      <p:sp>
        <p:nvSpPr>
          <p:cNvPr id="122675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Memory speed must keep up with CPU speed!</a:t>
            </a:r>
          </a:p>
          <a:p>
            <a:pPr lvl="1"/>
            <a:r>
              <a:rPr lang="en-US" sz="2400"/>
              <a:t>Interleave memory banks</a:t>
            </a:r>
          </a:p>
          <a:p>
            <a:r>
              <a:rPr lang="en-US"/>
              <a:t>To maintain initiation rate of 1, the number of banks must be at least the ratio of memory to processor cycle time.</a:t>
            </a:r>
          </a:p>
          <a:p>
            <a:pPr lvl="1"/>
            <a:r>
              <a:rPr lang="en-US" sz="2400"/>
              <a:t>However, if processor make access in non-unit stride, it is possible to have bank conflicts.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95309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8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dirty="0"/>
              <a:t>Memory Initiation Rate</a:t>
            </a:r>
          </a:p>
        </p:txBody>
      </p:sp>
      <p:sp>
        <p:nvSpPr>
          <p:cNvPr id="123085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sz="2200"/>
              <a:t>In general, effective bandwidth (relative to 1 bank) is</a:t>
            </a:r>
          </a:p>
          <a:p>
            <a:pPr lvl="1"/>
            <a:r>
              <a:rPr lang="en-US" sz="2000"/>
              <a:t>Number of banks / GCD(stride, number of banks)</a:t>
            </a:r>
          </a:p>
          <a:p>
            <a:pPr lvl="1"/>
            <a:r>
              <a:rPr lang="en-US"/>
              <a:t>Example: stride = 1, number of banks = 16, 16/1 = 16</a:t>
            </a:r>
          </a:p>
          <a:p>
            <a:pPr lvl="1"/>
            <a:r>
              <a:rPr lang="en-US"/>
              <a:t>Stride = 16, number of banks = 16, EB = 16/16 = 1</a:t>
            </a:r>
          </a:p>
          <a:p>
            <a:pPr lvl="1"/>
            <a:r>
              <a:rPr lang="en-US"/>
              <a:t>Stride = 8, number of banks = 16, 16/8 = 2</a:t>
            </a:r>
          </a:p>
          <a:p>
            <a:pPr lvl="1"/>
            <a:r>
              <a:rPr lang="en-US"/>
              <a:t>Stride = 3, number of banks = 16, 16/1 = 16</a:t>
            </a:r>
          </a:p>
          <a:p>
            <a:r>
              <a:rPr lang="en-US" sz="2200"/>
              <a:t>A performance-minded programmer will rearrange data to avoid bad strides (by padding etc)</a:t>
            </a:r>
          </a:p>
          <a:p>
            <a:r>
              <a:rPr lang="en-US" sz="2200"/>
              <a:t>Alternatively, prime number of banks is an hardware solution.</a:t>
            </a:r>
          </a:p>
          <a:p>
            <a:pPr lvl="1"/>
            <a:r>
              <a:rPr lang="en-US"/>
              <a:t>Only have most serious problem when accessing at stride exactly equal to the number of banks</a:t>
            </a:r>
          </a:p>
          <a:p>
            <a:pPr lvl="1"/>
            <a:r>
              <a:rPr lang="en-US"/>
              <a:t> Difficult to implement though.  </a:t>
            </a:r>
          </a:p>
          <a:p>
            <a:pPr lvl="2"/>
            <a:r>
              <a:rPr lang="en-US" sz="1900"/>
              <a:t>Must do real divisions instead of shifts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46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0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30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30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30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30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Memory Bandwidth Needed</a:t>
            </a:r>
          </a:p>
        </p:txBody>
      </p:sp>
      <p:sp>
        <p:nvSpPr>
          <p:cNvPr id="123289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sz="2200" dirty="0"/>
              <a:t>Pipelined vector add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read two arguments, write one result back each cycle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3 memory references / cycle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Cray-1, cycle time is 12.5ns (80MHz)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3W * 80MHz = 240 M Words / sec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each word, 64b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8B * 240M/sec ~= 2GB/sec (Cray-1 actually higher at 320MW/sec)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Extremely fast for the time, not too bad even today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Pentium 4, cycle time is 0.2778ns (3.6GHz)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3W * 3.6GHz = 10.8GW/sec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Each word, 64b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8B * 10.8G/sec = 86.4GB/sec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Pentium 4 has 800Mb/sec * 64b bus = 6.4GB/sec peak (never achievable)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Not very balanced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023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Performance of Cray-1</a:t>
            </a:r>
          </a:p>
        </p:txBody>
      </p:sp>
      <p:sp>
        <p:nvSpPr>
          <p:cNvPr id="119398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Memory bandwidth limiting factor for Cray-like vector machines</a:t>
            </a:r>
          </a:p>
          <a:p>
            <a:pPr lvl="1"/>
            <a:r>
              <a:rPr lang="en-US"/>
              <a:t>Cray-1 Peak Performance</a:t>
            </a:r>
          </a:p>
          <a:p>
            <a:pPr lvl="2"/>
            <a:r>
              <a:rPr lang="en-US"/>
              <a:t>240 MFlops</a:t>
            </a:r>
          </a:p>
          <a:p>
            <a:pPr lvl="1"/>
            <a:r>
              <a:rPr lang="en-US"/>
              <a:t>Cray-1 Sustained Performance</a:t>
            </a:r>
          </a:p>
          <a:p>
            <a:pPr lvl="2"/>
            <a:r>
              <a:rPr lang="en-US"/>
              <a:t>80 MFlops steady-state</a:t>
            </a:r>
          </a:p>
          <a:p>
            <a:pPr lvl="1"/>
            <a:r>
              <a:rPr lang="en-US"/>
              <a:t>Cray-1 Realistic Performance</a:t>
            </a:r>
          </a:p>
          <a:p>
            <a:pPr lvl="2"/>
            <a:r>
              <a:rPr lang="en-US"/>
              <a:t>20-30 MFlops, including scalar portions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98838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0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Cray-1 Packaging</a:t>
            </a:r>
          </a:p>
        </p:txBody>
      </p:sp>
      <p:sp>
        <p:nvSpPr>
          <p:cNvPr id="119603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sz="2000"/>
              <a:t>Shaped in a partial cylinder, 4.5’ in diameter, 6.5’ high</a:t>
            </a:r>
          </a:p>
          <a:p>
            <a:r>
              <a:rPr lang="en-US" sz="2000"/>
              <a:t>3 90-degree arc segments, 4 columns per segment</a:t>
            </a:r>
          </a:p>
          <a:p>
            <a:r>
              <a:rPr lang="en-US" sz="2000"/>
              <a:t>144 modules per column</a:t>
            </a:r>
          </a:p>
          <a:p>
            <a:r>
              <a:rPr lang="en-US" sz="2000"/>
              <a:t>2 circuit board per module with up to 144 IC’s each</a:t>
            </a:r>
          </a:p>
          <a:p>
            <a:r>
              <a:rPr lang="en-US" sz="2000"/>
              <a:t>modules are mounted on copper heat transfer plate</a:t>
            </a:r>
          </a:p>
          <a:p>
            <a:r>
              <a:rPr lang="en-US" sz="2000"/>
              <a:t>All plates are connected to vertical aluminum bars with pipes carrying freon</a:t>
            </a:r>
          </a:p>
          <a:p>
            <a:r>
              <a:rPr lang="en-US" sz="2000"/>
              <a:t>Plates are kept at 25 degree Celsius and IC’s run in the 50 degree range</a:t>
            </a:r>
          </a:p>
          <a:p>
            <a:pPr lvl="1"/>
            <a:r>
              <a:rPr lang="en-US" sz="1800"/>
              <a:t>2 25-ton compressors are needed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8641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dirty="0"/>
              <a:t>Cray-2 (1985)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16 gate arrays, sub-nanosecond delay ECL logic</a:t>
            </a:r>
          </a:p>
          <a:p>
            <a:r>
              <a:rPr lang="en-US"/>
              <a:t>14 Columns in 300-degree arc</a:t>
            </a:r>
          </a:p>
          <a:p>
            <a:r>
              <a:rPr lang="en-US"/>
              <a:t>112 cm high and 133 cm in diameter</a:t>
            </a:r>
          </a:p>
          <a:p>
            <a:r>
              <a:rPr lang="en-US"/>
              <a:t>All circuits are immersed in inert fluorocarbon</a:t>
            </a:r>
          </a:p>
          <a:p>
            <a:r>
              <a:rPr lang="en-US"/>
              <a:t>Power supplies and plumbing at the base of the machine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37195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/>
              <a:t>Cray-2 from Musee des Arts and Metiers, Paris, France (http://www.arts-et-metiers.net/)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pic>
        <p:nvPicPr>
          <p:cNvPr id="1200132" name="Picture 4" descr="IMG_45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52550"/>
            <a:ext cx="70104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44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Cray-2</a:t>
            </a:r>
          </a:p>
        </p:txBody>
      </p:sp>
      <p:pic>
        <p:nvPicPr>
          <p:cNvPr id="1202179" name="Picture 3" descr="IMG_456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59" y="1433513"/>
            <a:ext cx="7211482" cy="5408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550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Cray Boards:</a:t>
            </a:r>
            <a:br>
              <a:rPr lang="en-US" dirty="0"/>
            </a:br>
            <a:r>
              <a:rPr lang="en-US" dirty="0"/>
              <a:t>Cray X2 (Black Widow) (2007)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GFLOPS</a:t>
            </a:r>
          </a:p>
          <a:p>
            <a:r>
              <a:rPr lang="en-US" dirty="0"/>
              <a:t>“Fat Tree” interconnect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pic>
        <p:nvPicPr>
          <p:cNvPr id="1208324" name="Picture 4" descr="DSCF05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14600"/>
            <a:ext cx="5315635" cy="398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45EF9-D0A3-0544-A493-51DBEBDD5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15" y="4137819"/>
            <a:ext cx="284480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2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37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NEC SX-9 (100 GFLOPS, 256GB bandwidth) (2008)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pic>
        <p:nvPicPr>
          <p:cNvPr id="1210372" name="Picture 4" descr="DSCF05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8326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7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F86A-9FD1-2947-9587-E6480A38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22DE9-8E6C-4E4B-8E34-DF89F8B29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Reminder: Lab #4 due this weekend</a:t>
            </a:r>
          </a:p>
          <a:p>
            <a:endParaRPr lang="en-US" dirty="0"/>
          </a:p>
          <a:p>
            <a:r>
              <a:rPr lang="en-US" dirty="0"/>
              <a:t>Problem Set #5 just posted</a:t>
            </a:r>
          </a:p>
          <a:p>
            <a:pPr lvl="1"/>
            <a:r>
              <a:rPr lang="en-US" dirty="0"/>
              <a:t>Due Nov 15 at 11:59pm (to help you with exam prep)</a:t>
            </a:r>
          </a:p>
          <a:p>
            <a:pPr lvl="1"/>
            <a:endParaRPr lang="en-US" dirty="0"/>
          </a:p>
          <a:p>
            <a:r>
              <a:rPr lang="en-US" dirty="0"/>
              <a:t>Reminder: Exam #2: Nov 19 (in class)</a:t>
            </a:r>
          </a:p>
          <a:p>
            <a:endParaRPr lang="en-US" dirty="0"/>
          </a:p>
          <a:p>
            <a:r>
              <a:rPr lang="en-US" dirty="0"/>
              <a:t>Reminder: No class on Nov 21 (day before Thanksgiving)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C39EC-B5E9-1145-BB17-DBC40C2E15FD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 altLang="en-US"/>
              <a:t>© Derek Chiou &amp; Mattan Erez &amp; Dam Sunwoo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8841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FC4E95-314E-8D4E-8BA7-F0717AD992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44" r="27684" b="1"/>
          <a:stretch/>
        </p:blipFill>
        <p:spPr>
          <a:xfrm>
            <a:off x="7464182" y="12404"/>
            <a:ext cx="1635586" cy="2502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228B0D-68C1-8E4C-B0D5-6A1FADEB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Post-K Supercomputer with Arm (2018)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4B79E-C02D-A44D-BE79-85956A87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94" y="2153937"/>
            <a:ext cx="8379706" cy="4704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A008F-9EF2-464D-A98E-0AEC94EEAD39}"/>
              </a:ext>
            </a:extLst>
          </p:cNvPr>
          <p:cNvSpPr txBox="1"/>
          <p:nvPr/>
        </p:nvSpPr>
        <p:spPr>
          <a:xfrm>
            <a:off x="6928300" y="5424631"/>
            <a:ext cx="19511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dirty="0"/>
              <a:t>slides from Fujitsu</a:t>
            </a:r>
          </a:p>
        </p:txBody>
      </p:sp>
    </p:spTree>
    <p:extLst>
      <p:ext uri="{BB962C8B-B14F-4D97-AF65-F5344CB8AC3E}">
        <p14:creationId xmlns:p14="http://schemas.microsoft.com/office/powerpoint/2010/main" val="294177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why they are still important – GPUs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GPUs have &gt;10X better performance and efficiency compared to CPUs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pic>
        <p:nvPicPr>
          <p:cNvPr id="10242" name="Picture 2" descr="http://www.pcper.com/images/reviews/789/diesh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3" y="2378655"/>
            <a:ext cx="3797434" cy="375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benchmarkreviews.com/images/reviews/processor/NVIDIA_Fermi/nvidia-fermi-gf100-gpu-block-diagram-benchmarkreview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33" y="2701315"/>
            <a:ext cx="3856131" cy="310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057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Vector Machine Organization</a:t>
            </a:r>
          </a:p>
        </p:txBody>
      </p:sp>
      <p:sp>
        <p:nvSpPr>
          <p:cNvPr id="122061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Typically contains separate vector unit and scalar unit</a:t>
            </a:r>
          </a:p>
          <a:p>
            <a:pPr lvl="1"/>
            <a:r>
              <a:rPr lang="en-US"/>
              <a:t>Still need to do scalar computation</a:t>
            </a:r>
          </a:p>
          <a:p>
            <a:r>
              <a:rPr lang="en-US"/>
              <a:t>Two classes (by memory access pattern)</a:t>
            </a:r>
          </a:p>
          <a:p>
            <a:pPr lvl="1"/>
            <a:r>
              <a:rPr lang="en-US" sz="2400"/>
              <a:t>Vector-register (vector analog of load-store architectures): all memory accesses go to vector registers and arithmetic operations are between vector registers</a:t>
            </a:r>
          </a:p>
          <a:p>
            <a:pPr lvl="1"/>
            <a:r>
              <a:rPr lang="en-US" sz="2400"/>
              <a:t>Memory-memory: vector operands and target are in memory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027142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dirty="0"/>
              <a:t>Implementing Vector Ops</a:t>
            </a:r>
          </a:p>
        </p:txBody>
      </p:sp>
      <p:sp>
        <p:nvSpPr>
          <p:cNvPr id="12933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dirty="0"/>
              <a:t>Many identical arithmetic units</a:t>
            </a:r>
          </a:p>
          <a:p>
            <a:pPr lvl="1"/>
            <a:r>
              <a:rPr lang="en-US" dirty="0"/>
              <a:t>Data parallel</a:t>
            </a:r>
          </a:p>
          <a:p>
            <a:pPr lvl="1"/>
            <a:r>
              <a:rPr lang="en-US" dirty="0"/>
              <a:t>Pros?  Cons?</a:t>
            </a:r>
          </a:p>
          <a:p>
            <a:pPr lvl="1"/>
            <a:endParaRPr lang="en-US" dirty="0"/>
          </a:p>
          <a:p>
            <a:r>
              <a:rPr lang="en-US" dirty="0"/>
              <a:t>Several highly pipelined arithmetic units</a:t>
            </a:r>
          </a:p>
          <a:p>
            <a:pPr lvl="1"/>
            <a:r>
              <a:rPr lang="en-US" dirty="0"/>
              <a:t>Identical</a:t>
            </a:r>
          </a:p>
          <a:p>
            <a:pPr lvl="1"/>
            <a:r>
              <a:rPr lang="en-US" dirty="0"/>
              <a:t>Heterogeneous</a:t>
            </a:r>
          </a:p>
          <a:p>
            <a:pPr lvl="1"/>
            <a:r>
              <a:rPr lang="en-US" dirty="0"/>
              <a:t>Pros?  Cons?</a:t>
            </a:r>
          </a:p>
          <a:p>
            <a:pPr lvl="1"/>
            <a:endParaRPr lang="en-US" dirty="0"/>
          </a:p>
          <a:p>
            <a:r>
              <a:rPr lang="en-US" dirty="0"/>
              <a:t>Mix?</a:t>
            </a:r>
          </a:p>
          <a:p>
            <a:endParaRPr lang="en-US" dirty="0"/>
          </a:p>
          <a:p>
            <a:r>
              <a:rPr lang="en-US" sz="1800" dirty="0"/>
              <a:t>(Vector Length = 4) in all cases here</a:t>
            </a:r>
          </a:p>
        </p:txBody>
      </p:sp>
      <p:sp>
        <p:nvSpPr>
          <p:cNvPr id="68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grpSp>
        <p:nvGrpSpPr>
          <p:cNvPr id="1293316" name="Group 4"/>
          <p:cNvGrpSpPr>
            <a:grpSpLocks/>
          </p:cNvGrpSpPr>
          <p:nvPr/>
        </p:nvGrpSpPr>
        <p:grpSpPr bwMode="auto">
          <a:xfrm>
            <a:off x="6858000" y="1066800"/>
            <a:ext cx="1219200" cy="304800"/>
            <a:chOff x="3024" y="864"/>
            <a:chExt cx="768" cy="192"/>
          </a:xfrm>
        </p:grpSpPr>
        <p:sp>
          <p:nvSpPr>
            <p:cNvPr id="1293317" name="Rectangle 5"/>
            <p:cNvSpPr>
              <a:spLocks noChangeArrowheads="1"/>
            </p:cNvSpPr>
            <p:nvPr/>
          </p:nvSpPr>
          <p:spPr bwMode="auto">
            <a:xfrm>
              <a:off x="3024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1"/>
              <a:r>
                <a:rPr lang="en-US"/>
                <a:t>A</a:t>
              </a:r>
            </a:p>
          </p:txBody>
        </p:sp>
        <p:sp>
          <p:nvSpPr>
            <p:cNvPr id="1293318" name="Rectangle 6"/>
            <p:cNvSpPr>
              <a:spLocks noChangeArrowheads="1"/>
            </p:cNvSpPr>
            <p:nvPr/>
          </p:nvSpPr>
          <p:spPr bwMode="auto">
            <a:xfrm>
              <a:off x="3216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1"/>
              <a:r>
                <a:rPr lang="en-US"/>
                <a:t>A</a:t>
              </a:r>
            </a:p>
          </p:txBody>
        </p:sp>
        <p:sp>
          <p:nvSpPr>
            <p:cNvPr id="1293319" name="Rectangle 7"/>
            <p:cNvSpPr>
              <a:spLocks noChangeArrowheads="1"/>
            </p:cNvSpPr>
            <p:nvPr/>
          </p:nvSpPr>
          <p:spPr bwMode="auto">
            <a:xfrm>
              <a:off x="3408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1"/>
              <a:r>
                <a:rPr lang="en-US"/>
                <a:t>A</a:t>
              </a:r>
            </a:p>
          </p:txBody>
        </p:sp>
        <p:sp>
          <p:nvSpPr>
            <p:cNvPr id="1293320" name="Rectangle 8"/>
            <p:cNvSpPr>
              <a:spLocks noChangeArrowheads="1"/>
            </p:cNvSpPr>
            <p:nvPr/>
          </p:nvSpPr>
          <p:spPr bwMode="auto">
            <a:xfrm>
              <a:off x="3600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1"/>
              <a:r>
                <a:rPr lang="en-US"/>
                <a:t>A</a:t>
              </a:r>
            </a:p>
          </p:txBody>
        </p:sp>
      </p:grpSp>
      <p:grpSp>
        <p:nvGrpSpPr>
          <p:cNvPr id="1293321" name="Group 9"/>
          <p:cNvGrpSpPr>
            <a:grpSpLocks/>
          </p:cNvGrpSpPr>
          <p:nvPr/>
        </p:nvGrpSpPr>
        <p:grpSpPr bwMode="auto">
          <a:xfrm>
            <a:off x="6858000" y="1828800"/>
            <a:ext cx="1219200" cy="304800"/>
            <a:chOff x="4080" y="864"/>
            <a:chExt cx="768" cy="192"/>
          </a:xfrm>
        </p:grpSpPr>
        <p:sp>
          <p:nvSpPr>
            <p:cNvPr id="1293322" name="Rectangle 10"/>
            <p:cNvSpPr>
              <a:spLocks noChangeArrowheads="1"/>
            </p:cNvSpPr>
            <p:nvPr/>
          </p:nvSpPr>
          <p:spPr bwMode="auto">
            <a:xfrm>
              <a:off x="4080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B</a:t>
              </a:r>
            </a:p>
          </p:txBody>
        </p:sp>
        <p:sp>
          <p:nvSpPr>
            <p:cNvPr id="1293323" name="Rectangle 11"/>
            <p:cNvSpPr>
              <a:spLocks noChangeArrowheads="1"/>
            </p:cNvSpPr>
            <p:nvPr/>
          </p:nvSpPr>
          <p:spPr bwMode="auto">
            <a:xfrm>
              <a:off x="4272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B</a:t>
              </a:r>
            </a:p>
          </p:txBody>
        </p:sp>
        <p:sp>
          <p:nvSpPr>
            <p:cNvPr id="1293324" name="Rectangle 12"/>
            <p:cNvSpPr>
              <a:spLocks noChangeArrowheads="1"/>
            </p:cNvSpPr>
            <p:nvPr/>
          </p:nvSpPr>
          <p:spPr bwMode="auto">
            <a:xfrm>
              <a:off x="4464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B</a:t>
              </a:r>
            </a:p>
          </p:txBody>
        </p:sp>
        <p:sp>
          <p:nvSpPr>
            <p:cNvPr id="1293325" name="Rectangle 13"/>
            <p:cNvSpPr>
              <a:spLocks noChangeArrowheads="1"/>
            </p:cNvSpPr>
            <p:nvPr/>
          </p:nvSpPr>
          <p:spPr bwMode="auto">
            <a:xfrm>
              <a:off x="4656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B</a:t>
              </a:r>
            </a:p>
          </p:txBody>
        </p:sp>
      </p:grpSp>
      <p:grpSp>
        <p:nvGrpSpPr>
          <p:cNvPr id="1293326" name="Group 14"/>
          <p:cNvGrpSpPr>
            <a:grpSpLocks/>
          </p:cNvGrpSpPr>
          <p:nvPr/>
        </p:nvGrpSpPr>
        <p:grpSpPr bwMode="auto">
          <a:xfrm>
            <a:off x="6858000" y="2438400"/>
            <a:ext cx="1219200" cy="304800"/>
            <a:chOff x="3183" y="1536"/>
            <a:chExt cx="768" cy="192"/>
          </a:xfrm>
        </p:grpSpPr>
        <p:sp>
          <p:nvSpPr>
            <p:cNvPr id="1293327" name="Rectangle 15"/>
            <p:cNvSpPr>
              <a:spLocks noChangeArrowheads="1"/>
            </p:cNvSpPr>
            <p:nvPr/>
          </p:nvSpPr>
          <p:spPr bwMode="auto">
            <a:xfrm>
              <a:off x="3183" y="1536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C</a:t>
              </a:r>
            </a:p>
          </p:txBody>
        </p:sp>
        <p:sp>
          <p:nvSpPr>
            <p:cNvPr id="1293328" name="Rectangle 16"/>
            <p:cNvSpPr>
              <a:spLocks noChangeArrowheads="1"/>
            </p:cNvSpPr>
            <p:nvPr/>
          </p:nvSpPr>
          <p:spPr bwMode="auto">
            <a:xfrm>
              <a:off x="3375" y="1536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C</a:t>
              </a:r>
            </a:p>
          </p:txBody>
        </p:sp>
        <p:sp>
          <p:nvSpPr>
            <p:cNvPr id="1293329" name="Rectangle 17"/>
            <p:cNvSpPr>
              <a:spLocks noChangeArrowheads="1"/>
            </p:cNvSpPr>
            <p:nvPr/>
          </p:nvSpPr>
          <p:spPr bwMode="auto">
            <a:xfrm>
              <a:off x="3567" y="1536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C</a:t>
              </a:r>
            </a:p>
          </p:txBody>
        </p:sp>
        <p:sp>
          <p:nvSpPr>
            <p:cNvPr id="1293330" name="Rectangle 18"/>
            <p:cNvSpPr>
              <a:spLocks noChangeArrowheads="1"/>
            </p:cNvSpPr>
            <p:nvPr/>
          </p:nvSpPr>
          <p:spPr bwMode="auto">
            <a:xfrm>
              <a:off x="3759" y="1536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C</a:t>
              </a:r>
            </a:p>
          </p:txBody>
        </p:sp>
      </p:grpSp>
      <p:grpSp>
        <p:nvGrpSpPr>
          <p:cNvPr id="1293331" name="Group 19"/>
          <p:cNvGrpSpPr>
            <a:grpSpLocks/>
          </p:cNvGrpSpPr>
          <p:nvPr/>
        </p:nvGrpSpPr>
        <p:grpSpPr bwMode="auto">
          <a:xfrm>
            <a:off x="6781800" y="1447800"/>
            <a:ext cx="1371600" cy="319088"/>
            <a:chOff x="4224" y="912"/>
            <a:chExt cx="864" cy="201"/>
          </a:xfrm>
        </p:grpSpPr>
        <p:sp>
          <p:nvSpPr>
            <p:cNvPr id="1293332" name="Oval 20"/>
            <p:cNvSpPr>
              <a:spLocks noChangeArrowheads="1"/>
            </p:cNvSpPr>
            <p:nvPr/>
          </p:nvSpPr>
          <p:spPr bwMode="auto">
            <a:xfrm>
              <a:off x="4224" y="912"/>
              <a:ext cx="253" cy="201"/>
            </a:xfrm>
            <a:prstGeom prst="ellipse">
              <a:avLst/>
            </a:prstGeom>
            <a:solidFill>
              <a:srgbClr val="FF9966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Op</a:t>
              </a:r>
            </a:p>
          </p:txBody>
        </p:sp>
        <p:sp>
          <p:nvSpPr>
            <p:cNvPr id="1293333" name="Oval 21"/>
            <p:cNvSpPr>
              <a:spLocks noChangeArrowheads="1"/>
            </p:cNvSpPr>
            <p:nvPr/>
          </p:nvSpPr>
          <p:spPr bwMode="auto">
            <a:xfrm>
              <a:off x="4451" y="912"/>
              <a:ext cx="253" cy="201"/>
            </a:xfrm>
            <a:prstGeom prst="ellipse">
              <a:avLst/>
            </a:prstGeom>
            <a:solidFill>
              <a:srgbClr val="FF9966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Op</a:t>
              </a:r>
            </a:p>
          </p:txBody>
        </p:sp>
        <p:sp>
          <p:nvSpPr>
            <p:cNvPr id="1293334" name="Oval 22"/>
            <p:cNvSpPr>
              <a:spLocks noChangeArrowheads="1"/>
            </p:cNvSpPr>
            <p:nvPr/>
          </p:nvSpPr>
          <p:spPr bwMode="auto">
            <a:xfrm>
              <a:off x="4643" y="912"/>
              <a:ext cx="253" cy="201"/>
            </a:xfrm>
            <a:prstGeom prst="ellipse">
              <a:avLst/>
            </a:prstGeom>
            <a:solidFill>
              <a:srgbClr val="FF9966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Op</a:t>
              </a:r>
            </a:p>
          </p:txBody>
        </p:sp>
        <p:sp>
          <p:nvSpPr>
            <p:cNvPr id="1293335" name="Oval 23"/>
            <p:cNvSpPr>
              <a:spLocks noChangeArrowheads="1"/>
            </p:cNvSpPr>
            <p:nvPr/>
          </p:nvSpPr>
          <p:spPr bwMode="auto">
            <a:xfrm>
              <a:off x="4835" y="912"/>
              <a:ext cx="253" cy="201"/>
            </a:xfrm>
            <a:prstGeom prst="ellipse">
              <a:avLst/>
            </a:prstGeom>
            <a:solidFill>
              <a:srgbClr val="FF9966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Op</a:t>
              </a:r>
            </a:p>
          </p:txBody>
        </p:sp>
      </p:grpSp>
      <p:sp>
        <p:nvSpPr>
          <p:cNvPr id="1293336" name="Line 24"/>
          <p:cNvSpPr>
            <a:spLocks noChangeShapeType="1"/>
          </p:cNvSpPr>
          <p:nvPr/>
        </p:nvSpPr>
        <p:spPr bwMode="auto">
          <a:xfrm>
            <a:off x="7010400" y="21336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3337" name="Line 25"/>
          <p:cNvSpPr>
            <a:spLocks noChangeShapeType="1"/>
          </p:cNvSpPr>
          <p:nvPr/>
        </p:nvSpPr>
        <p:spPr bwMode="auto">
          <a:xfrm>
            <a:off x="7315200" y="21336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3338" name="Line 26"/>
          <p:cNvSpPr>
            <a:spLocks noChangeShapeType="1"/>
          </p:cNvSpPr>
          <p:nvPr/>
        </p:nvSpPr>
        <p:spPr bwMode="auto">
          <a:xfrm>
            <a:off x="7620000" y="21336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3339" name="Line 27"/>
          <p:cNvSpPr>
            <a:spLocks noChangeShapeType="1"/>
          </p:cNvSpPr>
          <p:nvPr/>
        </p:nvSpPr>
        <p:spPr bwMode="auto">
          <a:xfrm>
            <a:off x="7924800" y="21336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93340" name="Group 28"/>
          <p:cNvGrpSpPr>
            <a:grpSpLocks/>
          </p:cNvGrpSpPr>
          <p:nvPr/>
        </p:nvGrpSpPr>
        <p:grpSpPr bwMode="auto">
          <a:xfrm rot="-5400000">
            <a:off x="6324600" y="3429000"/>
            <a:ext cx="1219200" cy="304800"/>
            <a:chOff x="3024" y="864"/>
            <a:chExt cx="768" cy="192"/>
          </a:xfrm>
        </p:grpSpPr>
        <p:sp>
          <p:nvSpPr>
            <p:cNvPr id="1293341" name="Rectangle 29"/>
            <p:cNvSpPr>
              <a:spLocks noChangeArrowheads="1"/>
            </p:cNvSpPr>
            <p:nvPr/>
          </p:nvSpPr>
          <p:spPr bwMode="auto">
            <a:xfrm>
              <a:off x="3024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rtl="1"/>
              <a:r>
                <a:rPr lang="en-US"/>
                <a:t>A</a:t>
              </a:r>
            </a:p>
          </p:txBody>
        </p:sp>
        <p:sp>
          <p:nvSpPr>
            <p:cNvPr id="1293342" name="Rectangle 30"/>
            <p:cNvSpPr>
              <a:spLocks noChangeArrowheads="1"/>
            </p:cNvSpPr>
            <p:nvPr/>
          </p:nvSpPr>
          <p:spPr bwMode="auto">
            <a:xfrm>
              <a:off x="3216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rtl="1"/>
              <a:r>
                <a:rPr lang="en-US"/>
                <a:t>A</a:t>
              </a:r>
            </a:p>
          </p:txBody>
        </p:sp>
        <p:sp>
          <p:nvSpPr>
            <p:cNvPr id="1293343" name="Rectangle 31"/>
            <p:cNvSpPr>
              <a:spLocks noChangeArrowheads="1"/>
            </p:cNvSpPr>
            <p:nvPr/>
          </p:nvSpPr>
          <p:spPr bwMode="auto">
            <a:xfrm>
              <a:off x="3408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rtl="1"/>
              <a:r>
                <a:rPr lang="en-US"/>
                <a:t>A</a:t>
              </a:r>
            </a:p>
          </p:txBody>
        </p:sp>
        <p:sp>
          <p:nvSpPr>
            <p:cNvPr id="1293344" name="Rectangle 32"/>
            <p:cNvSpPr>
              <a:spLocks noChangeArrowheads="1"/>
            </p:cNvSpPr>
            <p:nvPr/>
          </p:nvSpPr>
          <p:spPr bwMode="auto">
            <a:xfrm>
              <a:off x="3600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rtl="1"/>
              <a:r>
                <a:rPr lang="en-US"/>
                <a:t>A</a:t>
              </a:r>
            </a:p>
          </p:txBody>
        </p:sp>
      </p:grpSp>
      <p:grpSp>
        <p:nvGrpSpPr>
          <p:cNvPr id="1293345" name="Group 33"/>
          <p:cNvGrpSpPr>
            <a:grpSpLocks/>
          </p:cNvGrpSpPr>
          <p:nvPr/>
        </p:nvGrpSpPr>
        <p:grpSpPr bwMode="auto">
          <a:xfrm rot="-5400000">
            <a:off x="7391400" y="3429000"/>
            <a:ext cx="1219200" cy="304800"/>
            <a:chOff x="4080" y="864"/>
            <a:chExt cx="768" cy="192"/>
          </a:xfrm>
        </p:grpSpPr>
        <p:sp>
          <p:nvSpPr>
            <p:cNvPr id="1293346" name="Rectangle 34"/>
            <p:cNvSpPr>
              <a:spLocks noChangeArrowheads="1"/>
            </p:cNvSpPr>
            <p:nvPr/>
          </p:nvSpPr>
          <p:spPr bwMode="auto">
            <a:xfrm>
              <a:off x="4080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r>
                <a:rPr lang="en-US"/>
                <a:t>B</a:t>
              </a:r>
            </a:p>
          </p:txBody>
        </p:sp>
        <p:sp>
          <p:nvSpPr>
            <p:cNvPr id="1293347" name="Rectangle 35"/>
            <p:cNvSpPr>
              <a:spLocks noChangeArrowheads="1"/>
            </p:cNvSpPr>
            <p:nvPr/>
          </p:nvSpPr>
          <p:spPr bwMode="auto">
            <a:xfrm>
              <a:off x="4272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r>
                <a:rPr lang="en-US"/>
                <a:t>B</a:t>
              </a:r>
            </a:p>
          </p:txBody>
        </p:sp>
        <p:sp>
          <p:nvSpPr>
            <p:cNvPr id="1293348" name="Rectangle 36"/>
            <p:cNvSpPr>
              <a:spLocks noChangeArrowheads="1"/>
            </p:cNvSpPr>
            <p:nvPr/>
          </p:nvSpPr>
          <p:spPr bwMode="auto">
            <a:xfrm>
              <a:off x="4464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r>
                <a:rPr lang="en-US"/>
                <a:t>B</a:t>
              </a:r>
            </a:p>
          </p:txBody>
        </p:sp>
        <p:sp>
          <p:nvSpPr>
            <p:cNvPr id="1293349" name="Rectangle 37"/>
            <p:cNvSpPr>
              <a:spLocks noChangeArrowheads="1"/>
            </p:cNvSpPr>
            <p:nvPr/>
          </p:nvSpPr>
          <p:spPr bwMode="auto">
            <a:xfrm>
              <a:off x="4656" y="864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r>
                <a:rPr lang="en-US"/>
                <a:t>B</a:t>
              </a:r>
            </a:p>
          </p:txBody>
        </p:sp>
      </p:grpSp>
      <p:grpSp>
        <p:nvGrpSpPr>
          <p:cNvPr id="1293350" name="Group 38"/>
          <p:cNvGrpSpPr>
            <a:grpSpLocks/>
          </p:cNvGrpSpPr>
          <p:nvPr/>
        </p:nvGrpSpPr>
        <p:grpSpPr bwMode="auto">
          <a:xfrm rot="-5400000">
            <a:off x="6889750" y="5181600"/>
            <a:ext cx="1219200" cy="304800"/>
            <a:chOff x="3183" y="1536"/>
            <a:chExt cx="768" cy="192"/>
          </a:xfrm>
        </p:grpSpPr>
        <p:sp>
          <p:nvSpPr>
            <p:cNvPr id="1293351" name="Rectangle 39"/>
            <p:cNvSpPr>
              <a:spLocks noChangeArrowheads="1"/>
            </p:cNvSpPr>
            <p:nvPr/>
          </p:nvSpPr>
          <p:spPr bwMode="auto">
            <a:xfrm>
              <a:off x="3183" y="1536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r>
                <a:rPr lang="en-US"/>
                <a:t>C</a:t>
              </a:r>
            </a:p>
          </p:txBody>
        </p:sp>
        <p:sp>
          <p:nvSpPr>
            <p:cNvPr id="1293352" name="Rectangle 40"/>
            <p:cNvSpPr>
              <a:spLocks noChangeArrowheads="1"/>
            </p:cNvSpPr>
            <p:nvPr/>
          </p:nvSpPr>
          <p:spPr bwMode="auto">
            <a:xfrm>
              <a:off x="3375" y="1536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r>
                <a:rPr lang="en-US"/>
                <a:t>C</a:t>
              </a:r>
            </a:p>
          </p:txBody>
        </p:sp>
        <p:sp>
          <p:nvSpPr>
            <p:cNvPr id="1293353" name="Rectangle 41"/>
            <p:cNvSpPr>
              <a:spLocks noChangeArrowheads="1"/>
            </p:cNvSpPr>
            <p:nvPr/>
          </p:nvSpPr>
          <p:spPr bwMode="auto">
            <a:xfrm>
              <a:off x="3567" y="1536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r>
                <a:rPr lang="en-US"/>
                <a:t>C</a:t>
              </a:r>
            </a:p>
          </p:txBody>
        </p:sp>
        <p:sp>
          <p:nvSpPr>
            <p:cNvPr id="1293354" name="Rectangle 42"/>
            <p:cNvSpPr>
              <a:spLocks noChangeArrowheads="1"/>
            </p:cNvSpPr>
            <p:nvPr/>
          </p:nvSpPr>
          <p:spPr bwMode="auto">
            <a:xfrm>
              <a:off x="3759" y="1536"/>
              <a:ext cx="192" cy="192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r>
                <a:rPr lang="en-US"/>
                <a:t>C</a:t>
              </a:r>
            </a:p>
          </p:txBody>
        </p:sp>
      </p:grpSp>
      <p:sp>
        <p:nvSpPr>
          <p:cNvPr id="1293355" name="Oval 43"/>
          <p:cNvSpPr>
            <a:spLocks noChangeArrowheads="1"/>
          </p:cNvSpPr>
          <p:nvPr/>
        </p:nvSpPr>
        <p:spPr bwMode="auto">
          <a:xfrm>
            <a:off x="7294563" y="4252913"/>
            <a:ext cx="401637" cy="319087"/>
          </a:xfrm>
          <a:prstGeom prst="ellipse">
            <a:avLst/>
          </a:prstGeom>
          <a:solidFill>
            <a:srgbClr val="FF9966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</a:t>
            </a:r>
          </a:p>
        </p:txBody>
      </p:sp>
      <p:cxnSp>
        <p:nvCxnSpPr>
          <p:cNvPr id="1293356" name="AutoShape 44"/>
          <p:cNvCxnSpPr>
            <a:cxnSpLocks noChangeShapeType="1"/>
            <a:stCxn id="1293341" idx="1"/>
            <a:endCxn id="1293355" idx="1"/>
          </p:cNvCxnSpPr>
          <p:nvPr/>
        </p:nvCxnSpPr>
        <p:spPr bwMode="auto">
          <a:xfrm>
            <a:off x="6934200" y="4205288"/>
            <a:ext cx="419100" cy="79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3357" name="AutoShape 45"/>
          <p:cNvCxnSpPr>
            <a:cxnSpLocks noChangeShapeType="1"/>
            <a:stCxn id="1293346" idx="1"/>
            <a:endCxn id="1293355" idx="7"/>
          </p:cNvCxnSpPr>
          <p:nvPr/>
        </p:nvCxnSpPr>
        <p:spPr bwMode="auto">
          <a:xfrm flipH="1">
            <a:off x="7637463" y="4205288"/>
            <a:ext cx="363537" cy="79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3358" name="AutoShape 46"/>
          <p:cNvCxnSpPr>
            <a:cxnSpLocks noChangeShapeType="1"/>
            <a:stCxn id="1293355" idx="4"/>
            <a:endCxn id="1293354" idx="3"/>
          </p:cNvCxnSpPr>
          <p:nvPr/>
        </p:nvCxnSpPr>
        <p:spPr bwMode="auto">
          <a:xfrm>
            <a:off x="7496175" y="4586288"/>
            <a:ext cx="3175" cy="123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3359" name="Rectangle 47"/>
          <p:cNvSpPr>
            <a:spLocks noChangeArrowheads="1"/>
          </p:cNvSpPr>
          <p:nvPr/>
        </p:nvSpPr>
        <p:spPr bwMode="auto">
          <a:xfrm>
            <a:off x="3657600" y="45720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1"/>
            <a:r>
              <a:rPr lang="en-US"/>
              <a:t>A</a:t>
            </a:r>
          </a:p>
        </p:txBody>
      </p:sp>
      <p:sp>
        <p:nvSpPr>
          <p:cNvPr id="1293360" name="Rectangle 48"/>
          <p:cNvSpPr>
            <a:spLocks noChangeArrowheads="1"/>
          </p:cNvSpPr>
          <p:nvPr/>
        </p:nvSpPr>
        <p:spPr bwMode="auto">
          <a:xfrm>
            <a:off x="3962400" y="45720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1"/>
            <a:r>
              <a:rPr lang="en-US"/>
              <a:t>A</a:t>
            </a:r>
          </a:p>
        </p:txBody>
      </p:sp>
      <p:sp>
        <p:nvSpPr>
          <p:cNvPr id="1293361" name="Rectangle 49"/>
          <p:cNvSpPr>
            <a:spLocks noChangeArrowheads="1"/>
          </p:cNvSpPr>
          <p:nvPr/>
        </p:nvSpPr>
        <p:spPr bwMode="auto">
          <a:xfrm>
            <a:off x="3657600" y="48768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1"/>
            <a:r>
              <a:rPr lang="en-US"/>
              <a:t>A</a:t>
            </a:r>
          </a:p>
        </p:txBody>
      </p:sp>
      <p:sp>
        <p:nvSpPr>
          <p:cNvPr id="1293362" name="Rectangle 50"/>
          <p:cNvSpPr>
            <a:spLocks noChangeArrowheads="1"/>
          </p:cNvSpPr>
          <p:nvPr/>
        </p:nvSpPr>
        <p:spPr bwMode="auto">
          <a:xfrm>
            <a:off x="3962400" y="48768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1"/>
            <a:r>
              <a:rPr lang="en-US"/>
              <a:t>A</a:t>
            </a:r>
          </a:p>
        </p:txBody>
      </p:sp>
      <p:sp>
        <p:nvSpPr>
          <p:cNvPr id="1293363" name="Rectangle 51"/>
          <p:cNvSpPr>
            <a:spLocks noChangeArrowheads="1"/>
          </p:cNvSpPr>
          <p:nvPr/>
        </p:nvSpPr>
        <p:spPr bwMode="auto">
          <a:xfrm>
            <a:off x="4876800" y="45720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B</a:t>
            </a:r>
          </a:p>
        </p:txBody>
      </p:sp>
      <p:sp>
        <p:nvSpPr>
          <p:cNvPr id="1293364" name="Rectangle 52"/>
          <p:cNvSpPr>
            <a:spLocks noChangeArrowheads="1"/>
          </p:cNvSpPr>
          <p:nvPr/>
        </p:nvSpPr>
        <p:spPr bwMode="auto">
          <a:xfrm>
            <a:off x="5181600" y="45720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B</a:t>
            </a:r>
          </a:p>
        </p:txBody>
      </p:sp>
      <p:sp>
        <p:nvSpPr>
          <p:cNvPr id="1293365" name="Rectangle 53"/>
          <p:cNvSpPr>
            <a:spLocks noChangeArrowheads="1"/>
          </p:cNvSpPr>
          <p:nvPr/>
        </p:nvSpPr>
        <p:spPr bwMode="auto">
          <a:xfrm>
            <a:off x="4876800" y="48768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B</a:t>
            </a:r>
          </a:p>
        </p:txBody>
      </p:sp>
      <p:sp>
        <p:nvSpPr>
          <p:cNvPr id="1293366" name="Rectangle 54"/>
          <p:cNvSpPr>
            <a:spLocks noChangeArrowheads="1"/>
          </p:cNvSpPr>
          <p:nvPr/>
        </p:nvSpPr>
        <p:spPr bwMode="auto">
          <a:xfrm>
            <a:off x="5181600" y="48768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B</a:t>
            </a:r>
          </a:p>
        </p:txBody>
      </p:sp>
      <p:sp>
        <p:nvSpPr>
          <p:cNvPr id="1293367" name="Rectangle 55"/>
          <p:cNvSpPr>
            <a:spLocks noChangeArrowheads="1"/>
          </p:cNvSpPr>
          <p:nvPr/>
        </p:nvSpPr>
        <p:spPr bwMode="auto">
          <a:xfrm>
            <a:off x="4267200" y="62484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C</a:t>
            </a:r>
          </a:p>
        </p:txBody>
      </p:sp>
      <p:sp>
        <p:nvSpPr>
          <p:cNvPr id="1293368" name="Rectangle 56"/>
          <p:cNvSpPr>
            <a:spLocks noChangeArrowheads="1"/>
          </p:cNvSpPr>
          <p:nvPr/>
        </p:nvSpPr>
        <p:spPr bwMode="auto">
          <a:xfrm>
            <a:off x="4572000" y="62484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C</a:t>
            </a:r>
          </a:p>
        </p:txBody>
      </p:sp>
      <p:sp>
        <p:nvSpPr>
          <p:cNvPr id="1293369" name="Rectangle 57"/>
          <p:cNvSpPr>
            <a:spLocks noChangeArrowheads="1"/>
          </p:cNvSpPr>
          <p:nvPr/>
        </p:nvSpPr>
        <p:spPr bwMode="auto">
          <a:xfrm>
            <a:off x="4267200" y="59436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C</a:t>
            </a:r>
          </a:p>
        </p:txBody>
      </p:sp>
      <p:sp>
        <p:nvSpPr>
          <p:cNvPr id="1293370" name="Rectangle 58"/>
          <p:cNvSpPr>
            <a:spLocks noChangeArrowheads="1"/>
          </p:cNvSpPr>
          <p:nvPr/>
        </p:nvSpPr>
        <p:spPr bwMode="auto">
          <a:xfrm>
            <a:off x="4572000" y="5943600"/>
            <a:ext cx="304800" cy="304800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C</a:t>
            </a:r>
          </a:p>
        </p:txBody>
      </p:sp>
      <p:sp>
        <p:nvSpPr>
          <p:cNvPr id="1293371" name="Oval 59"/>
          <p:cNvSpPr>
            <a:spLocks noChangeArrowheads="1"/>
          </p:cNvSpPr>
          <p:nvPr/>
        </p:nvSpPr>
        <p:spPr bwMode="auto">
          <a:xfrm>
            <a:off x="4114800" y="5410200"/>
            <a:ext cx="401638" cy="319088"/>
          </a:xfrm>
          <a:prstGeom prst="ellipse">
            <a:avLst/>
          </a:prstGeom>
          <a:solidFill>
            <a:srgbClr val="FF9966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Op</a:t>
            </a:r>
          </a:p>
        </p:txBody>
      </p:sp>
      <p:sp>
        <p:nvSpPr>
          <p:cNvPr id="1293372" name="Oval 60"/>
          <p:cNvSpPr>
            <a:spLocks noChangeArrowheads="1"/>
          </p:cNvSpPr>
          <p:nvPr/>
        </p:nvSpPr>
        <p:spPr bwMode="auto">
          <a:xfrm>
            <a:off x="4572000" y="5410200"/>
            <a:ext cx="401638" cy="319088"/>
          </a:xfrm>
          <a:prstGeom prst="ellipse">
            <a:avLst/>
          </a:prstGeom>
          <a:solidFill>
            <a:srgbClr val="FF9966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</a:t>
            </a:r>
          </a:p>
        </p:txBody>
      </p:sp>
      <p:cxnSp>
        <p:nvCxnSpPr>
          <p:cNvPr id="1293373" name="AutoShape 61"/>
          <p:cNvCxnSpPr>
            <a:cxnSpLocks noChangeShapeType="1"/>
            <a:stCxn id="1293361" idx="2"/>
            <a:endCxn id="1293371" idx="1"/>
          </p:cNvCxnSpPr>
          <p:nvPr/>
        </p:nvCxnSpPr>
        <p:spPr bwMode="auto">
          <a:xfrm>
            <a:off x="3810000" y="5195888"/>
            <a:ext cx="363538" cy="2460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3374" name="AutoShape 62"/>
          <p:cNvCxnSpPr>
            <a:cxnSpLocks noChangeShapeType="1"/>
            <a:stCxn id="1293362" idx="2"/>
            <a:endCxn id="1293372" idx="1"/>
          </p:cNvCxnSpPr>
          <p:nvPr/>
        </p:nvCxnSpPr>
        <p:spPr bwMode="auto">
          <a:xfrm>
            <a:off x="4114800" y="5195888"/>
            <a:ext cx="515938" cy="2460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3375" name="AutoShape 63"/>
          <p:cNvCxnSpPr>
            <a:cxnSpLocks noChangeShapeType="1"/>
            <a:stCxn id="1293365" idx="2"/>
            <a:endCxn id="1293371" idx="7"/>
          </p:cNvCxnSpPr>
          <p:nvPr/>
        </p:nvCxnSpPr>
        <p:spPr bwMode="auto">
          <a:xfrm flipH="1">
            <a:off x="4457700" y="5195888"/>
            <a:ext cx="571500" cy="2460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3376" name="AutoShape 64"/>
          <p:cNvCxnSpPr>
            <a:cxnSpLocks noChangeShapeType="1"/>
            <a:stCxn id="1293366" idx="2"/>
            <a:endCxn id="1293372" idx="7"/>
          </p:cNvCxnSpPr>
          <p:nvPr/>
        </p:nvCxnSpPr>
        <p:spPr bwMode="auto">
          <a:xfrm flipH="1">
            <a:off x="4914900" y="5195888"/>
            <a:ext cx="419100" cy="2460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3377" name="AutoShape 65"/>
          <p:cNvCxnSpPr>
            <a:cxnSpLocks noChangeShapeType="1"/>
            <a:stCxn id="1293371" idx="4"/>
            <a:endCxn id="1293369" idx="0"/>
          </p:cNvCxnSpPr>
          <p:nvPr/>
        </p:nvCxnSpPr>
        <p:spPr bwMode="auto">
          <a:xfrm>
            <a:off x="4316413" y="5743575"/>
            <a:ext cx="103187" cy="1857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3378" name="AutoShape 66"/>
          <p:cNvCxnSpPr>
            <a:cxnSpLocks noChangeShapeType="1"/>
            <a:stCxn id="1293372" idx="4"/>
            <a:endCxn id="1293370" idx="0"/>
          </p:cNvCxnSpPr>
          <p:nvPr/>
        </p:nvCxnSpPr>
        <p:spPr bwMode="auto">
          <a:xfrm flipH="1">
            <a:off x="4724400" y="5743575"/>
            <a:ext cx="49213" cy="1857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6CD73B-A0C1-E449-8B29-E79D5511A8D5}"/>
              </a:ext>
            </a:extLst>
          </p:cNvPr>
          <p:cNvSpPr txBox="1"/>
          <p:nvPr/>
        </p:nvSpPr>
        <p:spPr>
          <a:xfrm>
            <a:off x="8057991" y="1555402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(SIMD)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A23BB-F670-734B-8CEA-268A1FB57BE9}"/>
              </a:ext>
            </a:extLst>
          </p:cNvPr>
          <p:cNvSpPr txBox="1"/>
          <p:nvPr/>
        </p:nvSpPr>
        <p:spPr>
          <a:xfrm>
            <a:off x="7783513" y="4227847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(4-deep</a:t>
            </a:r>
          </a:p>
          <a:p>
            <a:r>
              <a:rPr lang="en-US" sz="1800" dirty="0"/>
              <a:t>Pipeline)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03E87-9A33-4E44-A6FD-5932BAB0D10D}"/>
              </a:ext>
            </a:extLst>
          </p:cNvPr>
          <p:cNvSpPr/>
          <p:nvPr/>
        </p:nvSpPr>
        <p:spPr bwMode="auto">
          <a:xfrm>
            <a:off x="4630738" y="4284663"/>
            <a:ext cx="939277" cy="24209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rgbClr val="CC6633"/>
              </a:solidFill>
              <a:effectLst/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3AFD8-6C1B-3846-B3AE-747C549B76FF}"/>
              </a:ext>
            </a:extLst>
          </p:cNvPr>
          <p:cNvSpPr txBox="1"/>
          <p:nvPr/>
        </p:nvSpPr>
        <p:spPr>
          <a:xfrm>
            <a:off x="5527708" y="6302028"/>
            <a:ext cx="2700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Lane / Pipe</a:t>
            </a:r>
          </a:p>
        </p:txBody>
      </p:sp>
    </p:spTree>
    <p:extLst>
      <p:ext uri="{BB962C8B-B14F-4D97-AF65-F5344CB8AC3E}">
        <p14:creationId xmlns:p14="http://schemas.microsoft.com/office/powerpoint/2010/main" val="2057842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9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9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9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9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9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9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9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9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29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29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29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9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29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29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9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29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29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29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29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29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29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29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9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29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29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29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29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29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9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29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29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129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129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29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129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3336" grpId="0" animBg="1"/>
      <p:bldP spid="1293337" grpId="0" animBg="1"/>
      <p:bldP spid="1293338" grpId="0" animBg="1"/>
      <p:bldP spid="1293339" grpId="0" animBg="1"/>
      <p:bldP spid="1293355" grpId="0" animBg="1"/>
      <p:bldP spid="1293359" grpId="0" animBg="1"/>
      <p:bldP spid="1293360" grpId="0" animBg="1"/>
      <p:bldP spid="1293361" grpId="0" animBg="1"/>
      <p:bldP spid="1293362" grpId="0" animBg="1"/>
      <p:bldP spid="1293363" grpId="0" animBg="1"/>
      <p:bldP spid="1293364" grpId="0" animBg="1"/>
      <p:bldP spid="1293365" grpId="0" animBg="1"/>
      <p:bldP spid="1293366" grpId="0" animBg="1"/>
      <p:bldP spid="1293367" grpId="0" animBg="1"/>
      <p:bldP spid="1293368" grpId="0" animBg="1"/>
      <p:bldP spid="1293369" grpId="0" animBg="1"/>
      <p:bldP spid="1293370" grpId="0" animBg="1"/>
      <p:bldP spid="1293371" grpId="0" animBg="1"/>
      <p:bldP spid="1293372" grpId="0" animBg="1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Vector Machine: Performance Basics</a:t>
            </a:r>
          </a:p>
        </p:txBody>
      </p:sp>
      <p:sp>
        <p:nvSpPr>
          <p:cNvPr id="122470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dirty="0"/>
              <a:t>The contributions to run time of an instruction are</a:t>
            </a:r>
          </a:p>
          <a:p>
            <a:pPr lvl="1"/>
            <a:r>
              <a:rPr lang="en-US" sz="2400" b="1" dirty="0"/>
              <a:t>startup-time</a:t>
            </a:r>
            <a:r>
              <a:rPr lang="en-US" sz="2400" dirty="0"/>
              <a:t>: depth of the pipeline</a:t>
            </a:r>
          </a:p>
          <a:p>
            <a:pPr lvl="1"/>
            <a:r>
              <a:rPr lang="en-US" sz="2400" b="1" dirty="0"/>
              <a:t>initiation rate</a:t>
            </a:r>
            <a:r>
              <a:rPr lang="en-US" sz="2400" dirty="0"/>
              <a:t>: rate at which instructions enters the pipeline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# lanes</a:t>
            </a:r>
          </a:p>
          <a:p>
            <a:r>
              <a:rPr lang="en-US" dirty="0"/>
              <a:t>Under simplistic assumptions:</a:t>
            </a:r>
          </a:p>
          <a:p>
            <a:pPr lvl="1"/>
            <a:r>
              <a:rPr lang="en-US" sz="2400" dirty="0"/>
              <a:t>The time to complete a vector operation of length n is </a:t>
            </a:r>
          </a:p>
          <a:p>
            <a:pPr lvl="2"/>
            <a:r>
              <a:rPr lang="en-US" dirty="0"/>
              <a:t>startup-time + (n-1) / initiation rate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4424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Vector Speedup</a:t>
            </a:r>
          </a:p>
        </p:txBody>
      </p:sp>
      <p:sp>
        <p:nvSpPr>
          <p:cNvPr id="123494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dirty="0"/>
              <a:t>Given 75% vectorizable code and vector/scalar performance ratio of 5:1	</a:t>
            </a:r>
          </a:p>
          <a:p>
            <a:pPr lvl="1"/>
            <a:r>
              <a:rPr lang="en-US" dirty="0"/>
              <a:t>What is the single node speedup through vectorization?</a:t>
            </a:r>
          </a:p>
          <a:p>
            <a:r>
              <a:rPr lang="en-US" dirty="0"/>
              <a:t>Amdahl’s Law </a:t>
            </a:r>
          </a:p>
          <a:p>
            <a:pPr lvl="1"/>
            <a:r>
              <a:rPr lang="en-US" dirty="0"/>
              <a:t>Speedup = T</a:t>
            </a:r>
            <a:r>
              <a:rPr lang="en-US" baseline="-25000" dirty="0"/>
              <a:t>ori</a:t>
            </a:r>
            <a:r>
              <a:rPr lang="en-US" dirty="0"/>
              <a:t>/</a:t>
            </a:r>
            <a:r>
              <a:rPr lang="en-US" dirty="0" err="1"/>
              <a:t>T</a:t>
            </a:r>
            <a:r>
              <a:rPr lang="en-US" baseline="-25000" dirty="0" err="1"/>
              <a:t>new</a:t>
            </a:r>
            <a:endParaRPr lang="en-US" baseline="-25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new</a:t>
            </a:r>
            <a:r>
              <a:rPr lang="en-US" baseline="-25000" dirty="0"/>
              <a:t> </a:t>
            </a:r>
            <a:r>
              <a:rPr lang="en-US" dirty="0"/>
              <a:t>= (.75 * 1/5) + (.25 * 1/1) = 0.4</a:t>
            </a:r>
          </a:p>
          <a:p>
            <a:pPr lvl="1"/>
            <a:r>
              <a:rPr lang="en-US" dirty="0"/>
              <a:t>Therefore, speedup = 1/0.4 = 2.5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968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4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34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don’t stop the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control flow?</a:t>
            </a:r>
          </a:p>
          <a:p>
            <a:pPr lvl="1"/>
            <a:r>
              <a:rPr lang="en-US" dirty="0"/>
              <a:t>Branches</a:t>
            </a:r>
          </a:p>
          <a:p>
            <a:pPr lvl="1"/>
            <a:r>
              <a:rPr lang="en-US" dirty="0"/>
              <a:t>Address calculation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happens when one vector instruction finishes?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 altLang="en-US"/>
              <a:t>© Derek Chiou &amp; Mattan Erez &amp; Dam Sunwoo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0729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actual branches?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code executes on separate “pipe”</a:t>
            </a:r>
          </a:p>
          <a:p>
            <a:r>
              <a:rPr lang="en-US" dirty="0"/>
              <a:t>Control runs ahead of vector unit</a:t>
            </a:r>
          </a:p>
          <a:p>
            <a:pPr lvl="1"/>
            <a:r>
              <a:rPr lang="en-US" dirty="0"/>
              <a:t>Resolve branches and addresses decoupled from vector pipe</a:t>
            </a:r>
          </a:p>
          <a:p>
            <a:pPr lvl="1"/>
            <a:r>
              <a:rPr lang="en-US" dirty="0"/>
              <a:t>Only stop if depend on vector results!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 altLang="en-US"/>
              <a:t>© Derek Chiou &amp; Mattan Erez &amp; Dam Sunwoo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9435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actual branches?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code executes on separate “pipe”</a:t>
            </a:r>
          </a:p>
          <a:p>
            <a:r>
              <a:rPr lang="en-US" dirty="0"/>
              <a:t>Control runs ahead of vector unit</a:t>
            </a:r>
          </a:p>
          <a:p>
            <a:pPr lvl="1"/>
            <a:r>
              <a:rPr lang="en-US" dirty="0"/>
              <a:t>Resolve branches and addresses decoupled from vector pipe</a:t>
            </a:r>
          </a:p>
          <a:p>
            <a:pPr lvl="1"/>
            <a:r>
              <a:rPr lang="en-US" dirty="0"/>
              <a:t>Only stop if depend on vector results!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 altLang="en-US"/>
              <a:t>© Derek Chiou &amp; Mattan Erez &amp; Dam Sunwoo</a:t>
            </a:r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82" y="3173187"/>
            <a:ext cx="5289918" cy="364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E491C4-A7B9-0E42-AF52-CED838E99B56}"/>
              </a:ext>
            </a:extLst>
          </p:cNvPr>
          <p:cNvSpPr txBox="1"/>
          <p:nvPr/>
        </p:nvSpPr>
        <p:spPr>
          <a:xfrm>
            <a:off x="7467600" y="5867400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[AMD Fusion System Architecture]</a:t>
            </a:r>
          </a:p>
        </p:txBody>
      </p:sp>
    </p:spTree>
    <p:extLst>
      <p:ext uri="{BB962C8B-B14F-4D97-AF65-F5344CB8AC3E}">
        <p14:creationId xmlns:p14="http://schemas.microsoft.com/office/powerpoint/2010/main" val="379475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959D-96D7-014F-8A01-552754FE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Strip-Mining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918D-8235-1D4D-8F05-4954494DC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3513"/>
            <a:ext cx="5257800" cy="5408613"/>
          </a:xfrm>
        </p:spPr>
        <p:txBody>
          <a:bodyPr/>
          <a:lstStyle/>
          <a:p>
            <a:r>
              <a:rPr lang="en-US" dirty="0"/>
              <a:t>Analogy from mining</a:t>
            </a:r>
          </a:p>
          <a:p>
            <a:pPr lvl="1"/>
            <a:r>
              <a:rPr lang="en-US" dirty="0"/>
              <a:t>Cut rock above an ore deposit in long ‘strips’</a:t>
            </a:r>
          </a:p>
          <a:p>
            <a:pPr lvl="1"/>
            <a:r>
              <a:rPr lang="en-US" dirty="0"/>
              <a:t>This uncovers ore, which is then removed</a:t>
            </a:r>
          </a:p>
          <a:p>
            <a:pPr lvl="1"/>
            <a:r>
              <a:rPr lang="en-US" dirty="0"/>
              <a:t>When the deposits in a strip are exhausted, another strip is dug beside it</a:t>
            </a:r>
          </a:p>
          <a:p>
            <a:pPr lvl="1"/>
            <a:r>
              <a:rPr lang="en-US" dirty="0"/>
              <a:t>The ‘overburden’ (waste removed to access the ore) from each strip is used to fill the previous one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E1A8C-DC61-EE4B-BDF5-536A10340778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 altLang="en-US"/>
              <a:t>© Derek Chiou &amp; Mattan Erez &amp; Dam Sunwoo</a:t>
            </a: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CF960-F35F-CD4B-8A46-3EA47D14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52" y="492410"/>
            <a:ext cx="3051781" cy="2606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3C92A-AEAE-BB46-BF1F-2988ECFF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" y="5486768"/>
            <a:ext cx="8743556" cy="998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EF268-8824-1D44-AB64-3D44A243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740" y="3200400"/>
            <a:ext cx="2954860" cy="20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54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and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Recap</a:t>
            </a:r>
          </a:p>
          <a:p>
            <a:pPr lvl="1"/>
            <a:r>
              <a:rPr lang="en-US" sz="2400" dirty="0"/>
              <a:t>I/O</a:t>
            </a:r>
          </a:p>
          <a:p>
            <a:pPr lvl="1"/>
            <a:r>
              <a:rPr lang="en-US" sz="2400" dirty="0"/>
              <a:t>Bus</a:t>
            </a:r>
          </a:p>
          <a:p>
            <a:pPr lvl="1"/>
            <a:r>
              <a:rPr lang="en-US" sz="2400" dirty="0"/>
              <a:t>Interconnection Networks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Outline</a:t>
            </a:r>
          </a:p>
          <a:p>
            <a:pPr lvl="1"/>
            <a:r>
              <a:rPr lang="en-US" sz="2400" dirty="0"/>
              <a:t>Vector processors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7916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dirty="0"/>
              <a:t>Strip-Mining in Vector Processing</a:t>
            </a:r>
            <a:br>
              <a:rPr lang="en-US" dirty="0"/>
            </a:br>
            <a:r>
              <a:rPr lang="en-US" dirty="0"/>
              <a:t>(aka Loop Sectioning)</a:t>
            </a:r>
          </a:p>
        </p:txBody>
      </p:sp>
      <p:sp>
        <p:nvSpPr>
          <p:cNvPr id="123699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sz="2400" dirty="0"/>
              <a:t>The vector length required by the program is generally different than full vector length of the machine</a:t>
            </a:r>
          </a:p>
          <a:p>
            <a:r>
              <a:rPr lang="en-US" sz="2400" dirty="0"/>
              <a:t>Typically, vector machine allows the program to specify the length of the operation in a hardware register</a:t>
            </a:r>
          </a:p>
          <a:p>
            <a:r>
              <a:rPr lang="en-US" sz="2400" dirty="0"/>
              <a:t>Thus to operate on a large vector (VL &gt; MVL), one first performs a partial vector operation, followed by N number of full length operations.  (Strip-Mining)</a:t>
            </a:r>
          </a:p>
          <a:p>
            <a:pPr lvl="1"/>
            <a:r>
              <a:rPr lang="en-US" sz="2000" dirty="0"/>
              <a:t>Introduces additional overhead (branches and controls) to overall runtime.  (estimated vector performance must account for this)</a:t>
            </a:r>
          </a:p>
          <a:p>
            <a:pPr lvl="1"/>
            <a:r>
              <a:rPr lang="en-US" sz="2000" dirty="0"/>
              <a:t>Cray and Fujitsu vector machines rely on compiler to strip-mine</a:t>
            </a:r>
          </a:p>
          <a:p>
            <a:pPr lvl="1"/>
            <a:r>
              <a:rPr lang="en-US" sz="2000" dirty="0"/>
              <a:t>Hitachi S810/20 implements strip mining in hardware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32158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Strip Mining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sp>
        <p:nvSpPr>
          <p:cNvPr id="1239043" name="Rectangle 3"/>
          <p:cNvSpPr>
            <a:spLocks noChangeArrowheads="1"/>
          </p:cNvSpPr>
          <p:nvPr/>
        </p:nvSpPr>
        <p:spPr bwMode="auto">
          <a:xfrm>
            <a:off x="762000" y="1600200"/>
            <a:ext cx="11430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44" name="Rectangle 4"/>
          <p:cNvSpPr>
            <a:spLocks noChangeArrowheads="1"/>
          </p:cNvSpPr>
          <p:nvPr/>
        </p:nvSpPr>
        <p:spPr bwMode="auto">
          <a:xfrm>
            <a:off x="1905000" y="1600200"/>
            <a:ext cx="11430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45" name="Rectangle 5"/>
          <p:cNvSpPr>
            <a:spLocks noChangeArrowheads="1"/>
          </p:cNvSpPr>
          <p:nvPr/>
        </p:nvSpPr>
        <p:spPr bwMode="auto">
          <a:xfrm>
            <a:off x="3048000" y="1600200"/>
            <a:ext cx="11430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46" name="Rectangle 6"/>
          <p:cNvSpPr>
            <a:spLocks noChangeArrowheads="1"/>
          </p:cNvSpPr>
          <p:nvPr/>
        </p:nvSpPr>
        <p:spPr bwMode="auto">
          <a:xfrm>
            <a:off x="4191000" y="1600200"/>
            <a:ext cx="11430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47" name="Rectangle 7"/>
          <p:cNvSpPr>
            <a:spLocks noChangeArrowheads="1"/>
          </p:cNvSpPr>
          <p:nvPr/>
        </p:nvSpPr>
        <p:spPr bwMode="auto">
          <a:xfrm>
            <a:off x="5334000" y="1600200"/>
            <a:ext cx="11430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48" name="Rectangle 8"/>
          <p:cNvSpPr>
            <a:spLocks noChangeArrowheads="1"/>
          </p:cNvSpPr>
          <p:nvPr/>
        </p:nvSpPr>
        <p:spPr bwMode="auto">
          <a:xfrm>
            <a:off x="6477000" y="1600200"/>
            <a:ext cx="11430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49" name="Rectangle 9"/>
          <p:cNvSpPr>
            <a:spLocks noChangeArrowheads="1"/>
          </p:cNvSpPr>
          <p:nvPr/>
        </p:nvSpPr>
        <p:spPr bwMode="auto">
          <a:xfrm>
            <a:off x="7620000" y="1600200"/>
            <a:ext cx="5334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50" name="Rectangle 10"/>
          <p:cNvSpPr>
            <a:spLocks noChangeArrowheads="1"/>
          </p:cNvSpPr>
          <p:nvPr/>
        </p:nvSpPr>
        <p:spPr bwMode="auto">
          <a:xfrm>
            <a:off x="762000" y="2057400"/>
            <a:ext cx="11430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51" name="Rectangle 11"/>
          <p:cNvSpPr>
            <a:spLocks noChangeArrowheads="1"/>
          </p:cNvSpPr>
          <p:nvPr/>
        </p:nvSpPr>
        <p:spPr bwMode="auto">
          <a:xfrm>
            <a:off x="1905000" y="2057400"/>
            <a:ext cx="11430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52" name="Rectangle 12"/>
          <p:cNvSpPr>
            <a:spLocks noChangeArrowheads="1"/>
          </p:cNvSpPr>
          <p:nvPr/>
        </p:nvSpPr>
        <p:spPr bwMode="auto">
          <a:xfrm>
            <a:off x="3048000" y="2057400"/>
            <a:ext cx="11430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53" name="Rectangle 13"/>
          <p:cNvSpPr>
            <a:spLocks noChangeArrowheads="1"/>
          </p:cNvSpPr>
          <p:nvPr/>
        </p:nvSpPr>
        <p:spPr bwMode="auto">
          <a:xfrm>
            <a:off x="4191000" y="2057400"/>
            <a:ext cx="11430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54" name="Rectangle 14"/>
          <p:cNvSpPr>
            <a:spLocks noChangeArrowheads="1"/>
          </p:cNvSpPr>
          <p:nvPr/>
        </p:nvSpPr>
        <p:spPr bwMode="auto">
          <a:xfrm>
            <a:off x="5334000" y="2057400"/>
            <a:ext cx="11430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55" name="Rectangle 15"/>
          <p:cNvSpPr>
            <a:spLocks noChangeArrowheads="1"/>
          </p:cNvSpPr>
          <p:nvPr/>
        </p:nvSpPr>
        <p:spPr bwMode="auto">
          <a:xfrm>
            <a:off x="6477000" y="2057400"/>
            <a:ext cx="11430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56" name="Rectangle 16"/>
          <p:cNvSpPr>
            <a:spLocks noChangeArrowheads="1"/>
          </p:cNvSpPr>
          <p:nvPr/>
        </p:nvSpPr>
        <p:spPr bwMode="auto">
          <a:xfrm>
            <a:off x="7620000" y="2057400"/>
            <a:ext cx="5334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57" name="Freeform 17"/>
          <p:cNvSpPr>
            <a:spLocks/>
          </p:cNvSpPr>
          <p:nvPr/>
        </p:nvSpPr>
        <p:spPr bwMode="auto">
          <a:xfrm>
            <a:off x="3124200" y="4343400"/>
            <a:ext cx="1524000" cy="609600"/>
          </a:xfrm>
          <a:custGeom>
            <a:avLst/>
            <a:gdLst>
              <a:gd name="T0" fmla="*/ 480 w 960"/>
              <a:gd name="T1" fmla="*/ 96 h 384"/>
              <a:gd name="T2" fmla="*/ 384 w 960"/>
              <a:gd name="T3" fmla="*/ 0 h 384"/>
              <a:gd name="T4" fmla="*/ 0 w 960"/>
              <a:gd name="T5" fmla="*/ 0 h 384"/>
              <a:gd name="T6" fmla="*/ 288 w 960"/>
              <a:gd name="T7" fmla="*/ 384 h 384"/>
              <a:gd name="T8" fmla="*/ 672 w 960"/>
              <a:gd name="T9" fmla="*/ 384 h 384"/>
              <a:gd name="T10" fmla="*/ 960 w 960"/>
              <a:gd name="T11" fmla="*/ 0 h 384"/>
              <a:gd name="T12" fmla="*/ 576 w 960"/>
              <a:gd name="T13" fmla="*/ 0 h 384"/>
              <a:gd name="T14" fmla="*/ 480 w 960"/>
              <a:gd name="T15" fmla="*/ 9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60" h="384">
                <a:moveTo>
                  <a:pt x="480" y="96"/>
                </a:moveTo>
                <a:lnTo>
                  <a:pt x="384" y="0"/>
                </a:lnTo>
                <a:lnTo>
                  <a:pt x="0" y="0"/>
                </a:lnTo>
                <a:lnTo>
                  <a:pt x="288" y="384"/>
                </a:lnTo>
                <a:lnTo>
                  <a:pt x="672" y="384"/>
                </a:lnTo>
                <a:lnTo>
                  <a:pt x="960" y="0"/>
                </a:lnTo>
                <a:lnTo>
                  <a:pt x="576" y="0"/>
                </a:lnTo>
                <a:lnTo>
                  <a:pt x="480" y="96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58" name="Text Box 18"/>
          <p:cNvSpPr txBox="1">
            <a:spLocks noChangeArrowheads="1"/>
          </p:cNvSpPr>
          <p:nvPr/>
        </p:nvSpPr>
        <p:spPr bwMode="auto">
          <a:xfrm>
            <a:off x="3595094" y="4544451"/>
            <a:ext cx="58221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ALU</a:t>
            </a:r>
          </a:p>
        </p:txBody>
      </p:sp>
      <p:sp>
        <p:nvSpPr>
          <p:cNvPr id="1239059" name="Rectangle 19"/>
          <p:cNvSpPr>
            <a:spLocks noChangeArrowheads="1"/>
          </p:cNvSpPr>
          <p:nvPr/>
        </p:nvSpPr>
        <p:spPr bwMode="auto">
          <a:xfrm>
            <a:off x="3581400" y="5181600"/>
            <a:ext cx="533400" cy="228600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60" name="Rectangle 20"/>
          <p:cNvSpPr>
            <a:spLocks noChangeArrowheads="1"/>
          </p:cNvSpPr>
          <p:nvPr/>
        </p:nvSpPr>
        <p:spPr bwMode="auto">
          <a:xfrm>
            <a:off x="3352800" y="5181600"/>
            <a:ext cx="1143000" cy="228600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61" name="Rectangle 21"/>
          <p:cNvSpPr>
            <a:spLocks noChangeArrowheads="1"/>
          </p:cNvSpPr>
          <p:nvPr/>
        </p:nvSpPr>
        <p:spPr bwMode="auto">
          <a:xfrm>
            <a:off x="6477000" y="1600200"/>
            <a:ext cx="11430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62" name="Rectangle 22"/>
          <p:cNvSpPr>
            <a:spLocks noChangeArrowheads="1"/>
          </p:cNvSpPr>
          <p:nvPr/>
        </p:nvSpPr>
        <p:spPr bwMode="auto">
          <a:xfrm>
            <a:off x="7620000" y="1600200"/>
            <a:ext cx="5334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63" name="Rectangle 23"/>
          <p:cNvSpPr>
            <a:spLocks noChangeArrowheads="1"/>
          </p:cNvSpPr>
          <p:nvPr/>
        </p:nvSpPr>
        <p:spPr bwMode="auto">
          <a:xfrm>
            <a:off x="7620000" y="2057400"/>
            <a:ext cx="5334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64" name="Rectangle 24"/>
          <p:cNvSpPr>
            <a:spLocks noChangeArrowheads="1"/>
          </p:cNvSpPr>
          <p:nvPr/>
        </p:nvSpPr>
        <p:spPr bwMode="auto">
          <a:xfrm>
            <a:off x="6477000" y="2057400"/>
            <a:ext cx="11430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6.66667E-6 L -0.39167 0.28888 " pathEditMode="relative" ptsTypes="AA">
                                      <p:cBhvr>
                                        <p:cTn id="6" dur="2000" fill="hold"/>
                                        <p:tgtEl>
                                          <p:spTgt spid="1239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49167 0.35555 " pathEditMode="relative" ptsTypes="AA">
                                      <p:cBhvr>
                                        <p:cTn id="8" dur="2000" fill="hold"/>
                                        <p:tgtEl>
                                          <p:spTgt spid="1239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239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39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3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44167 0.07778 " pathEditMode="relative" ptsTypes="AA">
                                      <p:cBhvr>
                                        <p:cTn id="23" dur="2000" fill="hold"/>
                                        <p:tgtEl>
                                          <p:spTgt spid="12390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3.33333E-6 L -0.39166 0.35555 " pathEditMode="relative" ptsTypes="AA">
                                      <p:cBhvr>
                                        <p:cTn id="27" dur="2000" fill="hold"/>
                                        <p:tgtEl>
                                          <p:spTgt spid="1239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6.66667E-6 L -0.29166 0.27777 " pathEditMode="relative" ptsTypes="AA">
                                      <p:cBhvr>
                                        <p:cTn id="29" dur="2000" fill="hold"/>
                                        <p:tgtEl>
                                          <p:spTgt spid="1239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239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239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3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3.33333E-6 L 0.33333 0.06667 " pathEditMode="relative" ptsTypes="AA">
                                      <p:cBhvr>
                                        <p:cTn id="44" dur="2000" fill="hold"/>
                                        <p:tgtEl>
                                          <p:spTgt spid="1239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48" grpId="0" animBg="1"/>
      <p:bldP spid="1239048" grpId="1" animBg="1"/>
      <p:bldP spid="1239049" grpId="0" animBg="1"/>
      <p:bldP spid="1239049" grpId="1" animBg="1"/>
      <p:bldP spid="1239055" grpId="0" animBg="1"/>
      <p:bldP spid="1239055" grpId="1" animBg="1"/>
      <p:bldP spid="1239056" grpId="0" animBg="1"/>
      <p:bldP spid="1239056" grpId="1" animBg="1"/>
      <p:bldP spid="1239059" grpId="0" animBg="1"/>
      <p:bldP spid="1239059" grpId="1" animBg="1"/>
      <p:bldP spid="1239060" grpId="0" animBg="1"/>
      <p:bldP spid="123906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Status and Condition Codes</a:t>
            </a:r>
          </a:p>
        </p:txBody>
      </p:sp>
      <p:sp>
        <p:nvSpPr>
          <p:cNvPr id="130253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sz="2000" dirty="0"/>
              <a:t>Scalar machines</a:t>
            </a:r>
          </a:p>
          <a:p>
            <a:pPr lvl="1"/>
            <a:r>
              <a:rPr lang="en-US" sz="1800" dirty="0"/>
              <a:t>Record status in special registers and provide instructions for test and branch</a:t>
            </a:r>
          </a:p>
          <a:p>
            <a:pPr lvl="1"/>
            <a:r>
              <a:rPr lang="en-US" sz="1800" dirty="0"/>
              <a:t>Provide test for special values</a:t>
            </a:r>
          </a:p>
          <a:p>
            <a:endParaRPr lang="en-US" sz="2000" dirty="0"/>
          </a:p>
          <a:p>
            <a:r>
              <a:rPr lang="en-US" sz="2000" dirty="0"/>
              <a:t>Vector machines</a:t>
            </a:r>
          </a:p>
          <a:p>
            <a:pPr lvl="1"/>
            <a:r>
              <a:rPr lang="en-US" sz="1800" dirty="0"/>
              <a:t>Vector of condition codes</a:t>
            </a:r>
          </a:p>
          <a:p>
            <a:pPr lvl="2"/>
            <a:r>
              <a:rPr lang="en-US" sz="1700" dirty="0"/>
              <a:t>One vector per condition code?  Wasteful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Possibilities</a:t>
            </a:r>
          </a:p>
          <a:p>
            <a:pPr lvl="2"/>
            <a:r>
              <a:rPr lang="en-US" sz="1700" dirty="0"/>
              <a:t>Record first anomaly, then number of same</a:t>
            </a:r>
          </a:p>
          <a:p>
            <a:pPr lvl="2"/>
            <a:r>
              <a:rPr lang="en-US" sz="1700" dirty="0"/>
              <a:t>Provide vector test instructions for equal, &lt;, &gt;, etc.</a:t>
            </a:r>
          </a:p>
          <a:p>
            <a:pPr lvl="2"/>
            <a:r>
              <a:rPr lang="en-US" sz="1700" dirty="0"/>
              <a:t>Define weird vector values for overflow and other exceptions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93602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0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Estimating Performance</a:t>
            </a:r>
          </a:p>
        </p:txBody>
      </p:sp>
      <p:sp>
        <p:nvSpPr>
          <p:cNvPr id="124109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sz="2200" dirty="0" err="1"/>
              <a:t>T</a:t>
            </a:r>
            <a:r>
              <a:rPr lang="en-US" sz="2200" baseline="-25000" dirty="0" err="1"/>
              <a:t>element</a:t>
            </a:r>
            <a:r>
              <a:rPr lang="en-US" sz="2200" dirty="0"/>
              <a:t> : time per macro op for a sequence of ops</a:t>
            </a:r>
          </a:p>
          <a:p>
            <a:r>
              <a:rPr lang="en-US" sz="2200" dirty="0" err="1"/>
              <a:t>T</a:t>
            </a:r>
            <a:r>
              <a:rPr lang="en-US" sz="2200" baseline="-25000" dirty="0" err="1"/>
              <a:t>loop</a:t>
            </a:r>
            <a:r>
              <a:rPr lang="en-US" sz="2200" dirty="0"/>
              <a:t> : strip mining cost per loop iteration</a:t>
            </a:r>
          </a:p>
          <a:p>
            <a:r>
              <a:rPr lang="en-US" sz="2200" dirty="0" err="1"/>
              <a:t>T</a:t>
            </a:r>
            <a:r>
              <a:rPr lang="en-US" sz="2200" baseline="-25000" dirty="0" err="1"/>
              <a:t>start</a:t>
            </a:r>
            <a:r>
              <a:rPr lang="en-US" sz="2200" dirty="0"/>
              <a:t> : startup cost per loop iteration</a:t>
            </a:r>
          </a:p>
          <a:p>
            <a:r>
              <a:rPr lang="en-US" sz="2200" dirty="0" err="1"/>
              <a:t>T</a:t>
            </a:r>
            <a:r>
              <a:rPr lang="en-US" sz="2200" baseline="-25000" dirty="0" err="1"/>
              <a:t>base</a:t>
            </a:r>
            <a:r>
              <a:rPr lang="en-US" sz="2200" dirty="0"/>
              <a:t>: the initial cost to setup the whole operation</a:t>
            </a:r>
          </a:p>
          <a:p>
            <a:r>
              <a:rPr lang="en-US" sz="2200" dirty="0"/>
              <a:t>MVL: Machine Vector Length</a:t>
            </a:r>
          </a:p>
          <a:p>
            <a:r>
              <a:rPr lang="en-US" sz="2200" dirty="0"/>
              <a:t>N: number of elements</a:t>
            </a:r>
          </a:p>
          <a:p>
            <a:r>
              <a:rPr lang="en-US" sz="2200" dirty="0"/>
              <a:t>Total runtime</a:t>
            </a:r>
          </a:p>
          <a:p>
            <a:pPr lvl="1"/>
            <a:r>
              <a:rPr lang="en-US" sz="1800" dirty="0"/>
              <a:t>T</a:t>
            </a:r>
            <a:r>
              <a:rPr lang="en-US" sz="1800" baseline="-25000" dirty="0"/>
              <a:t>n </a:t>
            </a:r>
            <a:r>
              <a:rPr lang="en-US" sz="1800" dirty="0"/>
              <a:t>= </a:t>
            </a:r>
            <a:r>
              <a:rPr lang="en-US" sz="1800" dirty="0" err="1"/>
              <a:t>T</a:t>
            </a:r>
            <a:r>
              <a:rPr lang="en-US" sz="1800" baseline="-25000" dirty="0" err="1"/>
              <a:t>base</a:t>
            </a:r>
            <a:r>
              <a:rPr lang="en-US" sz="1800" baseline="-25000" dirty="0"/>
              <a:t> </a:t>
            </a:r>
            <a:r>
              <a:rPr lang="en-US" sz="1800" dirty="0"/>
              <a:t>+ ceiling(n/MVL) * (</a:t>
            </a:r>
            <a:r>
              <a:rPr lang="en-US" sz="1800" dirty="0" err="1"/>
              <a:t>T</a:t>
            </a:r>
            <a:r>
              <a:rPr lang="en-US" sz="1800" baseline="-25000" dirty="0" err="1"/>
              <a:t>loop</a:t>
            </a:r>
            <a:r>
              <a:rPr lang="en-US" sz="1800" baseline="-25000" dirty="0"/>
              <a:t> </a:t>
            </a:r>
            <a:r>
              <a:rPr lang="en-US" sz="1800" dirty="0"/>
              <a:t>+ </a:t>
            </a:r>
            <a:r>
              <a:rPr lang="en-US" sz="1800" dirty="0" err="1"/>
              <a:t>T</a:t>
            </a:r>
            <a:r>
              <a:rPr lang="en-US" sz="1800" baseline="-25000" dirty="0" err="1"/>
              <a:t>start</a:t>
            </a:r>
            <a:r>
              <a:rPr lang="en-US" sz="1800" dirty="0"/>
              <a:t>) + n * </a:t>
            </a:r>
            <a:r>
              <a:rPr lang="en-US" sz="1800" dirty="0" err="1"/>
              <a:t>T</a:t>
            </a:r>
            <a:r>
              <a:rPr lang="en-US" sz="1800" baseline="-25000" dirty="0" err="1"/>
              <a:t>element</a:t>
            </a:r>
            <a:endParaRPr lang="en-US" sz="1800" baseline="-25000" dirty="0"/>
          </a:p>
          <a:p>
            <a:r>
              <a:rPr lang="en-US" sz="2200" dirty="0"/>
              <a:t>Average time per element is T</a:t>
            </a:r>
            <a:r>
              <a:rPr lang="en-US" sz="2200" baseline="-25000" dirty="0"/>
              <a:t>n</a:t>
            </a:r>
            <a:r>
              <a:rPr lang="en-US" sz="2200" dirty="0"/>
              <a:t>/n which accounts for the real-life overhead to run the code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23529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1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Vector Instruction Design</a:t>
            </a:r>
          </a:p>
        </p:txBody>
      </p:sp>
      <p:sp>
        <p:nvSpPr>
          <p:cNvPr id="12431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Two options</a:t>
            </a:r>
          </a:p>
          <a:p>
            <a:pPr lvl="1"/>
            <a:r>
              <a:rPr lang="en-US"/>
              <a:t>Design for highly overlapped execution of vector instructions using multiple pipelines</a:t>
            </a:r>
          </a:p>
          <a:p>
            <a:pPr lvl="2"/>
            <a:r>
              <a:rPr lang="en-US"/>
              <a:t>results from one pipeline can be feed into another pipeline as operands using “chaining”</a:t>
            </a:r>
          </a:p>
          <a:p>
            <a:pPr lvl="2"/>
            <a:r>
              <a:rPr lang="en-US"/>
              <a:t>pipeline scheduling done by hardware</a:t>
            </a:r>
          </a:p>
          <a:p>
            <a:pPr lvl="1"/>
            <a:r>
              <a:rPr lang="en-US"/>
              <a:t>No overlapped vector instructions</a:t>
            </a:r>
          </a:p>
          <a:p>
            <a:pPr lvl="2"/>
            <a:r>
              <a:rPr lang="en-US"/>
              <a:t>opcode determines static scheduling of pipelines</a:t>
            </a:r>
          </a:p>
          <a:p>
            <a:pPr lvl="2"/>
            <a:r>
              <a:rPr lang="en-US"/>
              <a:t>proliferation of opcodes: VectorAdd&amp;Mul, etc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560249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Chaining </a:t>
            </a:r>
          </a:p>
        </p:txBody>
      </p:sp>
      <p:sp>
        <p:nvSpPr>
          <p:cNvPr id="124518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Similar to bypassing from basic RISC pipeline </a:t>
            </a:r>
          </a:p>
          <a:p>
            <a:pPr lvl="1"/>
            <a:r>
              <a:rPr lang="en-US"/>
              <a:t>Removes interlocks between interdependent instructions. </a:t>
            </a:r>
            <a:endParaRPr lang="en-US" b="1"/>
          </a:p>
          <a:p>
            <a:r>
              <a:rPr lang="en-US" b="1"/>
              <a:t>Chaining </a:t>
            </a:r>
            <a:r>
              <a:rPr lang="en-US"/>
              <a:t>connects the output of one functional unit to the input of the next.</a:t>
            </a:r>
          </a:p>
          <a:p>
            <a:pPr lvl="1"/>
            <a:r>
              <a:rPr lang="en-US"/>
              <a:t>Can chain to/from memory, ALUs, etc</a:t>
            </a:r>
          </a:p>
          <a:p>
            <a:pPr lvl="1"/>
            <a:r>
              <a:rPr lang="en-US"/>
              <a:t>Essentially, pipelining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5053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Code</a:t>
            </a:r>
          </a:p>
        </p:txBody>
      </p:sp>
      <p:sp>
        <p:nvSpPr>
          <p:cNvPr id="1247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</a:t>
            </a:r>
          </a:p>
          <a:p>
            <a:pPr lvl="1"/>
            <a:r>
              <a:rPr lang="en-US" dirty="0"/>
              <a:t>For I = 0 to 49</a:t>
            </a:r>
          </a:p>
          <a:p>
            <a:pPr marL="457200" lvl="1" indent="0">
              <a:buNone/>
            </a:pPr>
            <a:r>
              <a:rPr lang="en-US" dirty="0"/>
              <a:t>	 C[</a:t>
            </a:r>
            <a:r>
              <a:rPr lang="en-US" dirty="0" err="1"/>
              <a:t>i</a:t>
            </a:r>
            <a:r>
              <a:rPr lang="en-US" dirty="0"/>
              <a:t>] = (A[</a:t>
            </a:r>
            <a:r>
              <a:rPr lang="en-US" dirty="0" err="1"/>
              <a:t>i</a:t>
            </a:r>
            <a:r>
              <a:rPr lang="en-US" dirty="0"/>
              <a:t>] + B[</a:t>
            </a:r>
            <a:r>
              <a:rPr lang="en-US" dirty="0" err="1"/>
              <a:t>i</a:t>
            </a:r>
            <a:r>
              <a:rPr lang="en-US" dirty="0"/>
              <a:t>]) / 2</a:t>
            </a:r>
          </a:p>
          <a:p>
            <a:r>
              <a:rPr lang="en-US" dirty="0"/>
              <a:t>Vector</a:t>
            </a:r>
          </a:p>
          <a:p>
            <a:pPr lvl="1"/>
            <a:r>
              <a:rPr lang="en-US" dirty="0"/>
              <a:t>     VLN = 50						; 1</a:t>
            </a:r>
          </a:p>
          <a:p>
            <a:pPr lvl="1"/>
            <a:r>
              <a:rPr lang="en-US" dirty="0"/>
              <a:t>     VST = 1						; 1</a:t>
            </a:r>
          </a:p>
          <a:p>
            <a:pPr lvl="1"/>
            <a:r>
              <a:rPr lang="en-US" dirty="0"/>
              <a:t>     V0 = A[0..VLN-1]				; 11 + VLN - 1</a:t>
            </a:r>
          </a:p>
          <a:p>
            <a:pPr lvl="1"/>
            <a:r>
              <a:rPr lang="en-US" dirty="0"/>
              <a:t>     V1 = B[0..VLN-1]				; 11 + VLN - 1</a:t>
            </a:r>
          </a:p>
          <a:p>
            <a:pPr lvl="1"/>
            <a:r>
              <a:rPr lang="en-US" dirty="0"/>
              <a:t>     V2 = V0 + V1					; 4 + VLN - 1</a:t>
            </a:r>
          </a:p>
          <a:p>
            <a:pPr lvl="1"/>
            <a:r>
              <a:rPr lang="en-US" dirty="0"/>
              <a:t>     V3 = V2 &gt;&gt; 1					; 1 + VLN - 1</a:t>
            </a:r>
          </a:p>
          <a:p>
            <a:pPr lvl="1"/>
            <a:r>
              <a:rPr lang="en-US" dirty="0"/>
              <a:t>     C[VST...VST+VLN-1] = V3		; 11 + VLN – 1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sz="2000" dirty="0"/>
              <a:t>Assume LD/ST takes 11 cycles, ADD 4 cycles, SHIFT 1 cycle (pipelined)</a:t>
            </a:r>
          </a:p>
          <a:p>
            <a:pPr lvl="1"/>
            <a:r>
              <a:rPr lang="en-US" sz="2000" dirty="0"/>
              <a:t>Compare no-chaining, chaining, chaining + 2 read/1 write port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464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DFCF-FE92-1E4C-A811-9C7128C4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982D-A741-874A-A74B-2FC74E305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code</a:t>
            </a:r>
          </a:p>
          <a:p>
            <a:pPr marL="0" indent="0">
              <a:buNone/>
            </a:pPr>
            <a:r>
              <a:rPr lang="en-US" dirty="0"/>
              <a:t>	R0 = 50				; 1</a:t>
            </a:r>
          </a:p>
          <a:p>
            <a:pPr marL="0" indent="0">
              <a:buNone/>
            </a:pPr>
            <a:r>
              <a:rPr lang="en-US" dirty="0"/>
              <a:t>	R1 = A					; 1</a:t>
            </a:r>
          </a:p>
          <a:p>
            <a:pPr marL="0" indent="0">
              <a:buNone/>
            </a:pPr>
            <a:r>
              <a:rPr lang="en-US" dirty="0"/>
              <a:t>	R2 = B					; 1</a:t>
            </a:r>
          </a:p>
          <a:p>
            <a:pPr marL="0" indent="0">
              <a:buNone/>
            </a:pPr>
            <a:r>
              <a:rPr lang="en-US" dirty="0"/>
              <a:t>	R3 = C					; 1</a:t>
            </a:r>
          </a:p>
          <a:p>
            <a:pPr marL="0" indent="0">
              <a:buNone/>
            </a:pPr>
            <a:r>
              <a:rPr lang="en-US" dirty="0"/>
              <a:t>X:	R4 &lt;- MEM[R1++]	; 11 (auto-increment)</a:t>
            </a:r>
          </a:p>
          <a:p>
            <a:pPr marL="0" indent="0">
              <a:buNone/>
            </a:pPr>
            <a:r>
              <a:rPr lang="en-US" dirty="0"/>
              <a:t>	R5 &lt;- MEM[R2++]	; 11</a:t>
            </a:r>
          </a:p>
          <a:p>
            <a:pPr marL="0" indent="0">
              <a:buNone/>
            </a:pPr>
            <a:r>
              <a:rPr lang="en-US" dirty="0"/>
              <a:t>	R6 = R4 + R5			; 4</a:t>
            </a:r>
          </a:p>
          <a:p>
            <a:pPr marL="0" indent="0">
              <a:buNone/>
            </a:pPr>
            <a:r>
              <a:rPr lang="en-US" dirty="0"/>
              <a:t>	R7 = R6 &gt;&gt; 1			; 1</a:t>
            </a:r>
          </a:p>
          <a:p>
            <a:pPr marL="0" indent="0">
              <a:buNone/>
            </a:pPr>
            <a:r>
              <a:rPr lang="en-US" dirty="0"/>
              <a:t>	MEM[R3++] = R7		; 11</a:t>
            </a:r>
          </a:p>
          <a:p>
            <a:pPr marL="0" indent="0">
              <a:buNone/>
            </a:pPr>
            <a:r>
              <a:rPr lang="en-US" dirty="0"/>
              <a:t>	DECBNZ R0, X		; 2 (decrement and branch if not zero)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93FC-31B5-E14E-BCBA-BAB029BF73F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 altLang="en-US"/>
              <a:t>© Derek Chiou &amp; Mattan Erez &amp; Dam Sunwoo</a:t>
            </a:r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4F76E-3613-7947-BC0A-64461F3C7384}"/>
              </a:ext>
            </a:extLst>
          </p:cNvPr>
          <p:cNvSpPr txBox="1"/>
          <p:nvPr/>
        </p:nvSpPr>
        <p:spPr>
          <a:xfrm>
            <a:off x="5416582" y="134636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304 dynamic instructions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746E0-572C-1C4B-891F-FECF7F317079}"/>
              </a:ext>
            </a:extLst>
          </p:cNvPr>
          <p:cNvSpPr txBox="1"/>
          <p:nvPr/>
        </p:nvSpPr>
        <p:spPr>
          <a:xfrm>
            <a:off x="5416582" y="1884228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Perf with 1 mem bank and in-order:</a:t>
            </a:r>
          </a:p>
          <a:p>
            <a:r>
              <a:rPr lang="en-US" sz="1800" dirty="0"/>
              <a:t>	4 + 50*40 = 2004 cycles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DBE87-0D60-DC48-BCD2-D841E1BCF4B3}"/>
              </a:ext>
            </a:extLst>
          </p:cNvPr>
          <p:cNvSpPr txBox="1"/>
          <p:nvPr/>
        </p:nvSpPr>
        <p:spPr>
          <a:xfrm>
            <a:off x="5416582" y="2543600"/>
            <a:ext cx="3685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Perf with 16 mem banks / in-order:</a:t>
            </a:r>
          </a:p>
          <a:p>
            <a:r>
              <a:rPr lang="en-US" sz="1800" dirty="0"/>
              <a:t>	4 + 50*30 = 1504 cycles</a:t>
            </a:r>
          </a:p>
          <a:p>
            <a:r>
              <a:rPr lang="en-US" sz="1800" dirty="0"/>
              <a:t>Why 16 banks?</a:t>
            </a:r>
          </a:p>
        </p:txBody>
      </p:sp>
    </p:spTree>
    <p:extLst>
      <p:ext uri="{BB962C8B-B14F-4D97-AF65-F5344CB8AC3E}">
        <p14:creationId xmlns:p14="http://schemas.microsoft.com/office/powerpoint/2010/main" val="37854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with No-Chaining Performance</a:t>
            </a:r>
          </a:p>
        </p:txBody>
      </p:sp>
      <p:graphicFrame>
        <p:nvGraphicFramePr>
          <p:cNvPr id="1251332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576419" y="3505200"/>
          <a:ext cx="8493737" cy="1295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Visio" r:id="rId4" imgW="4486656" imgH="683864" progId="Visio.Drawing.6">
                  <p:embed/>
                </p:oleObj>
              </mc:Choice>
              <mc:Fallback>
                <p:oleObj name="Visio" r:id="rId4" imgW="4486656" imgH="683864" progId="Visio.Drawing.6">
                  <p:embed/>
                  <p:pic>
                    <p:nvPicPr>
                      <p:cNvPr id="1251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19" y="3505200"/>
                        <a:ext cx="8493737" cy="1295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sp>
        <p:nvSpPr>
          <p:cNvPr id="12513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5982" y="1366247"/>
            <a:ext cx="4264025" cy="5145088"/>
          </a:xfrm>
        </p:spPr>
        <p:txBody>
          <a:bodyPr/>
          <a:lstStyle/>
          <a:p>
            <a:r>
              <a:rPr lang="en-US" sz="2200"/>
              <a:t>285 cycles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8283F-2DA4-844F-80C8-249EC7F7C2CE}"/>
              </a:ext>
            </a:extLst>
          </p:cNvPr>
          <p:cNvSpPr txBox="1"/>
          <p:nvPr/>
        </p:nvSpPr>
        <p:spPr>
          <a:xfrm>
            <a:off x="4698941" y="1523315"/>
            <a:ext cx="40906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VLN = 50			; 1</a:t>
            </a:r>
          </a:p>
          <a:p>
            <a:r>
              <a:rPr lang="en-US" sz="1400" dirty="0"/>
              <a:t>VST = 1			; 1</a:t>
            </a:r>
          </a:p>
          <a:p>
            <a:r>
              <a:rPr lang="en-US" sz="1400" dirty="0"/>
              <a:t>V0 = A[0..VLN-1]		; 11 + VLN - 1</a:t>
            </a:r>
          </a:p>
          <a:p>
            <a:r>
              <a:rPr lang="en-US" sz="1400" dirty="0"/>
              <a:t>V1 = B[0..VLN-1]		; 11 + VLN - 1</a:t>
            </a:r>
          </a:p>
          <a:p>
            <a:r>
              <a:rPr lang="en-US" sz="1400" dirty="0"/>
              <a:t>V2 = V0 + V1		; 4 + VLN - 1</a:t>
            </a:r>
          </a:p>
          <a:p>
            <a:r>
              <a:rPr lang="en-US" sz="1400" dirty="0"/>
              <a:t>V3 = V2 &gt;&gt; 1		; 1 + VLN - 1</a:t>
            </a:r>
          </a:p>
          <a:p>
            <a:r>
              <a:rPr lang="en-US" sz="1400" dirty="0"/>
              <a:t>C[VST...VST+VLN-1] = V3	; 11 + VLN – 1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1786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with Chaining Performance, 1 Memory Port</a:t>
            </a:r>
          </a:p>
        </p:txBody>
      </p:sp>
      <p:graphicFrame>
        <p:nvGraphicFramePr>
          <p:cNvPr id="1255428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447800" y="2044904"/>
          <a:ext cx="6855071" cy="4379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Visio" r:id="rId4" imgW="3754667" imgH="2398823" progId="Visio.Drawing.11">
                  <p:embed/>
                </p:oleObj>
              </mc:Choice>
              <mc:Fallback>
                <p:oleObj name="Visio" r:id="rId4" imgW="3754667" imgH="2398823" progId="Visio.Drawing.11">
                  <p:embed/>
                  <p:pic>
                    <p:nvPicPr>
                      <p:cNvPr id="1255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044904"/>
                        <a:ext cx="6855071" cy="4379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sp>
        <p:nvSpPr>
          <p:cNvPr id="12554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310" y="1255712"/>
            <a:ext cx="4264025" cy="5145088"/>
          </a:xfrm>
        </p:spPr>
        <p:txBody>
          <a:bodyPr/>
          <a:lstStyle/>
          <a:p>
            <a:r>
              <a:rPr lang="en-US" sz="2200" dirty="0"/>
              <a:t>182 cycles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67E53-76EA-F84C-B180-C88233488BC8}"/>
              </a:ext>
            </a:extLst>
          </p:cNvPr>
          <p:cNvSpPr txBox="1"/>
          <p:nvPr/>
        </p:nvSpPr>
        <p:spPr>
          <a:xfrm>
            <a:off x="304800" y="4800600"/>
            <a:ext cx="40906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VLN = 50			; 1</a:t>
            </a:r>
          </a:p>
          <a:p>
            <a:r>
              <a:rPr lang="en-US" sz="1400" dirty="0"/>
              <a:t>VST = 1			; 1</a:t>
            </a:r>
          </a:p>
          <a:p>
            <a:r>
              <a:rPr lang="en-US" sz="1400" dirty="0"/>
              <a:t>V0 = A[0..VLN-1]		; 11 + VLN - 1</a:t>
            </a:r>
          </a:p>
          <a:p>
            <a:r>
              <a:rPr lang="en-US" sz="1400" dirty="0"/>
              <a:t>V1 = B[0..VLN-1]		; 11 + VLN - 1</a:t>
            </a:r>
          </a:p>
          <a:p>
            <a:r>
              <a:rPr lang="en-US" sz="1400" dirty="0"/>
              <a:t>V2 = V0 + V1		; 4 + VLN - 1</a:t>
            </a:r>
          </a:p>
          <a:p>
            <a:r>
              <a:rPr lang="en-US" sz="1400" dirty="0"/>
              <a:t>V3 = V2 &gt;&gt; 1		; 1 + VLN - 1</a:t>
            </a:r>
          </a:p>
          <a:p>
            <a:r>
              <a:rPr lang="en-US" sz="1400" dirty="0"/>
              <a:t>C[VST...VST+VLN-1] = V3	; 11 + VLN – 1</a:t>
            </a:r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DA25F-063A-6044-B088-34651172798D}"/>
              </a:ext>
            </a:extLst>
          </p:cNvPr>
          <p:cNvSpPr txBox="1"/>
          <p:nvPr/>
        </p:nvSpPr>
        <p:spPr>
          <a:xfrm>
            <a:off x="2133600" y="3124200"/>
            <a:ext cx="183504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V0 (Load)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98701-E793-A544-929E-9012676BC53B}"/>
              </a:ext>
            </a:extLst>
          </p:cNvPr>
          <p:cNvSpPr txBox="1"/>
          <p:nvPr/>
        </p:nvSpPr>
        <p:spPr>
          <a:xfrm>
            <a:off x="4264322" y="3112815"/>
            <a:ext cx="183504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V1 (Load)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DCF48-88EF-A040-BE8E-29F66EE60C21}"/>
              </a:ext>
            </a:extLst>
          </p:cNvPr>
          <p:cNvSpPr txBox="1"/>
          <p:nvPr/>
        </p:nvSpPr>
        <p:spPr>
          <a:xfrm>
            <a:off x="4766766" y="4180726"/>
            <a:ext cx="1606498" cy="307777"/>
          </a:xfrm>
          <a:prstGeom prst="rect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V2 (Add)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DE79F-085A-774C-99D4-C057384E6BE9}"/>
              </a:ext>
            </a:extLst>
          </p:cNvPr>
          <p:cNvSpPr txBox="1"/>
          <p:nvPr/>
        </p:nvSpPr>
        <p:spPr>
          <a:xfrm>
            <a:off x="5233631" y="5176094"/>
            <a:ext cx="1606498" cy="307777"/>
          </a:xfrm>
          <a:prstGeom prst="rect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V3 (Shift)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E36D1-9556-EA4E-9ED5-650D6855FC47}"/>
              </a:ext>
            </a:extLst>
          </p:cNvPr>
          <p:cNvSpPr txBox="1"/>
          <p:nvPr/>
        </p:nvSpPr>
        <p:spPr>
          <a:xfrm>
            <a:off x="6172200" y="6212770"/>
            <a:ext cx="1905000" cy="307777"/>
          </a:xfrm>
          <a:prstGeom prst="rect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 (Store)</a:t>
            </a:r>
          </a:p>
        </p:txBody>
      </p:sp>
    </p:spTree>
    <p:extLst>
      <p:ext uri="{BB962C8B-B14F-4D97-AF65-F5344CB8AC3E}">
        <p14:creationId xmlns:p14="http://schemas.microsoft.com/office/powerpoint/2010/main" val="122227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instruction multiple data (SIMD)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52400" y="1143000"/>
            <a:ext cx="1447800" cy="685800"/>
          </a:xfrm>
          <a:prstGeom prst="roundRect">
            <a:avLst>
              <a:gd name="adj" fmla="val 16667"/>
            </a:avLst>
          </a:prstGeom>
          <a:solidFill>
            <a:schemeClr val="bg1">
              <a:alpha val="80000"/>
            </a:schemeClr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/>
              <a:t>sequencer</a:t>
            </a: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371600" y="3595688"/>
            <a:ext cx="838200" cy="319087"/>
            <a:chOff x="2112" y="2784"/>
            <a:chExt cx="528" cy="201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 rot="5400000" flipV="1">
              <a:off x="2275" y="2621"/>
              <a:ext cx="201" cy="528"/>
            </a:xfrm>
            <a:custGeom>
              <a:avLst/>
              <a:gdLst>
                <a:gd name="T0" fmla="*/ 0 w 97"/>
                <a:gd name="T1" fmla="*/ 0 h 289"/>
                <a:gd name="T2" fmla="*/ 0 w 97"/>
                <a:gd name="T3" fmla="*/ 96 h 289"/>
                <a:gd name="T4" fmla="*/ 48 w 97"/>
                <a:gd name="T5" fmla="*/ 144 h 289"/>
                <a:gd name="T6" fmla="*/ 0 w 97"/>
                <a:gd name="T7" fmla="*/ 192 h 289"/>
                <a:gd name="T8" fmla="*/ 0 w 97"/>
                <a:gd name="T9" fmla="*/ 288 h 289"/>
                <a:gd name="T10" fmla="*/ 96 w 97"/>
                <a:gd name="T11" fmla="*/ 192 h 289"/>
                <a:gd name="T12" fmla="*/ 96 w 97"/>
                <a:gd name="T13" fmla="*/ 96 h 289"/>
                <a:gd name="T14" fmla="*/ 0 w 97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89">
                  <a:moveTo>
                    <a:pt x="0" y="0"/>
                  </a:moveTo>
                  <a:lnTo>
                    <a:pt x="0" y="96"/>
                  </a:lnTo>
                  <a:lnTo>
                    <a:pt x="48" y="144"/>
                  </a:lnTo>
                  <a:lnTo>
                    <a:pt x="0" y="192"/>
                  </a:lnTo>
                  <a:lnTo>
                    <a:pt x="0" y="288"/>
                  </a:lnTo>
                  <a:lnTo>
                    <a:pt x="96" y="192"/>
                  </a:lnTo>
                  <a:lnTo>
                    <a:pt x="96" y="96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2188" y="2793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508" y="279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234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471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2353" y="2888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2352" y="2945"/>
              <a:ext cx="44" cy="3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grpSp>
        <p:nvGrpSpPr>
          <p:cNvPr id="15" name="Group 12"/>
          <p:cNvGrpSpPr>
            <a:grpSpLocks/>
          </p:cNvGrpSpPr>
          <p:nvPr/>
        </p:nvGrpSpPr>
        <p:grpSpPr bwMode="auto">
          <a:xfrm rot="-5400000">
            <a:off x="1485900" y="2185988"/>
            <a:ext cx="609600" cy="990600"/>
            <a:chOff x="3984" y="2573"/>
            <a:chExt cx="288" cy="254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3984" y="2573"/>
              <a:ext cx="288" cy="2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4224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4176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4128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4080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4032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2" name="AutoShape 19"/>
          <p:cNvCxnSpPr>
            <a:cxnSpLocks noChangeShapeType="1"/>
            <a:stCxn id="16" idx="1"/>
            <a:endCxn id="9" idx="0"/>
          </p:cNvCxnSpPr>
          <p:nvPr/>
        </p:nvCxnSpPr>
        <p:spPr bwMode="auto">
          <a:xfrm rot="5400000">
            <a:off x="1354138" y="3173412"/>
            <a:ext cx="609600" cy="263525"/>
          </a:xfrm>
          <a:prstGeom prst="bentConnector3">
            <a:avLst>
              <a:gd name="adj1" fmla="val 48699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20"/>
          <p:cNvCxnSpPr>
            <a:cxnSpLocks noChangeShapeType="1"/>
            <a:stCxn id="16" idx="1"/>
            <a:endCxn id="10" idx="0"/>
          </p:cNvCxnSpPr>
          <p:nvPr/>
        </p:nvCxnSpPr>
        <p:spPr bwMode="auto">
          <a:xfrm rot="16200000" flipH="1">
            <a:off x="1609725" y="3181350"/>
            <a:ext cx="606425" cy="244475"/>
          </a:xfrm>
          <a:prstGeom prst="bentConnector3">
            <a:avLst>
              <a:gd name="adj1" fmla="val 4869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21"/>
          <p:cNvCxnSpPr>
            <a:cxnSpLocks noChangeShapeType="1"/>
            <a:stCxn id="14" idx="2"/>
            <a:endCxn id="16" idx="3"/>
          </p:cNvCxnSpPr>
          <p:nvPr/>
        </p:nvCxnSpPr>
        <p:spPr bwMode="auto">
          <a:xfrm rot="5400000" flipH="1" flipV="1">
            <a:off x="1020763" y="3128962"/>
            <a:ext cx="1536700" cy="3175"/>
          </a:xfrm>
          <a:prstGeom prst="bentConnector5">
            <a:avLst>
              <a:gd name="adj1" fmla="val -14875"/>
              <a:gd name="adj2" fmla="val 22900000"/>
              <a:gd name="adj3" fmla="val 11394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AutoShape 22"/>
          <p:cNvSpPr>
            <a:spLocks noChangeArrowheads="1"/>
          </p:cNvSpPr>
          <p:nvPr/>
        </p:nvSpPr>
        <p:spPr bwMode="auto">
          <a:xfrm>
            <a:off x="1143000" y="1905000"/>
            <a:ext cx="7162800" cy="34290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3771900" y="5867400"/>
            <a:ext cx="1905000" cy="762000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memory</a:t>
            </a:r>
            <a:br>
              <a:rPr lang="en-US"/>
            </a:br>
            <a:r>
              <a:rPr lang="en-US"/>
              <a:t>hierarchy</a:t>
            </a:r>
          </a:p>
        </p:txBody>
      </p:sp>
      <p:cxnSp>
        <p:nvCxnSpPr>
          <p:cNvPr id="27" name="AutoShape 24"/>
          <p:cNvCxnSpPr>
            <a:cxnSpLocks noChangeShapeType="1"/>
            <a:stCxn id="25" idx="2"/>
            <a:endCxn id="26" idx="0"/>
          </p:cNvCxnSpPr>
          <p:nvPr/>
        </p:nvCxnSpPr>
        <p:spPr bwMode="auto">
          <a:xfrm rot="5400000">
            <a:off x="4471987" y="5600701"/>
            <a:ext cx="504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3200400" y="3595688"/>
            <a:ext cx="838200" cy="319087"/>
            <a:chOff x="2112" y="2784"/>
            <a:chExt cx="528" cy="201"/>
          </a:xfrm>
        </p:grpSpPr>
        <p:sp>
          <p:nvSpPr>
            <p:cNvPr id="29" name="Freeform 26"/>
            <p:cNvSpPr>
              <a:spLocks/>
            </p:cNvSpPr>
            <p:nvPr/>
          </p:nvSpPr>
          <p:spPr bwMode="auto">
            <a:xfrm rot="5400000" flipV="1">
              <a:off x="2275" y="2621"/>
              <a:ext cx="201" cy="528"/>
            </a:xfrm>
            <a:custGeom>
              <a:avLst/>
              <a:gdLst>
                <a:gd name="T0" fmla="*/ 0 w 97"/>
                <a:gd name="T1" fmla="*/ 0 h 289"/>
                <a:gd name="T2" fmla="*/ 0 w 97"/>
                <a:gd name="T3" fmla="*/ 96 h 289"/>
                <a:gd name="T4" fmla="*/ 48 w 97"/>
                <a:gd name="T5" fmla="*/ 144 h 289"/>
                <a:gd name="T6" fmla="*/ 0 w 97"/>
                <a:gd name="T7" fmla="*/ 192 h 289"/>
                <a:gd name="T8" fmla="*/ 0 w 97"/>
                <a:gd name="T9" fmla="*/ 288 h 289"/>
                <a:gd name="T10" fmla="*/ 96 w 97"/>
                <a:gd name="T11" fmla="*/ 192 h 289"/>
                <a:gd name="T12" fmla="*/ 96 w 97"/>
                <a:gd name="T13" fmla="*/ 96 h 289"/>
                <a:gd name="T14" fmla="*/ 0 w 97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89">
                  <a:moveTo>
                    <a:pt x="0" y="0"/>
                  </a:moveTo>
                  <a:lnTo>
                    <a:pt x="0" y="96"/>
                  </a:lnTo>
                  <a:lnTo>
                    <a:pt x="48" y="144"/>
                  </a:lnTo>
                  <a:lnTo>
                    <a:pt x="0" y="192"/>
                  </a:lnTo>
                  <a:lnTo>
                    <a:pt x="0" y="288"/>
                  </a:lnTo>
                  <a:lnTo>
                    <a:pt x="96" y="192"/>
                  </a:lnTo>
                  <a:lnTo>
                    <a:pt x="96" y="96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188" y="2793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508" y="279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2234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2471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353" y="2888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352" y="2945"/>
              <a:ext cx="44" cy="3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grpSp>
        <p:nvGrpSpPr>
          <p:cNvPr id="36" name="Group 33"/>
          <p:cNvGrpSpPr>
            <a:grpSpLocks/>
          </p:cNvGrpSpPr>
          <p:nvPr/>
        </p:nvGrpSpPr>
        <p:grpSpPr bwMode="auto">
          <a:xfrm rot="-5400000">
            <a:off x="3314700" y="2185988"/>
            <a:ext cx="609600" cy="990600"/>
            <a:chOff x="3984" y="2573"/>
            <a:chExt cx="288" cy="254"/>
          </a:xfrm>
        </p:grpSpPr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984" y="2573"/>
              <a:ext cx="288" cy="2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>
              <a:off x="4224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4176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>
              <a:off x="4128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4080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4032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43" name="AutoShape 40"/>
          <p:cNvCxnSpPr>
            <a:cxnSpLocks noChangeShapeType="1"/>
            <a:stCxn id="37" idx="1"/>
            <a:endCxn id="30" idx="0"/>
          </p:cNvCxnSpPr>
          <p:nvPr/>
        </p:nvCxnSpPr>
        <p:spPr bwMode="auto">
          <a:xfrm rot="5400000">
            <a:off x="3182938" y="3173412"/>
            <a:ext cx="609600" cy="263525"/>
          </a:xfrm>
          <a:prstGeom prst="bentConnector3">
            <a:avLst>
              <a:gd name="adj1" fmla="val 48699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41"/>
          <p:cNvCxnSpPr>
            <a:cxnSpLocks noChangeShapeType="1"/>
            <a:stCxn id="37" idx="1"/>
            <a:endCxn id="31" idx="0"/>
          </p:cNvCxnSpPr>
          <p:nvPr/>
        </p:nvCxnSpPr>
        <p:spPr bwMode="auto">
          <a:xfrm rot="16200000" flipH="1">
            <a:off x="3438525" y="3181350"/>
            <a:ext cx="606425" cy="244475"/>
          </a:xfrm>
          <a:prstGeom prst="bentConnector3">
            <a:avLst>
              <a:gd name="adj1" fmla="val 4869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42"/>
          <p:cNvCxnSpPr>
            <a:cxnSpLocks noChangeShapeType="1"/>
            <a:stCxn id="35" idx="2"/>
            <a:endCxn id="37" idx="3"/>
          </p:cNvCxnSpPr>
          <p:nvPr/>
        </p:nvCxnSpPr>
        <p:spPr bwMode="auto">
          <a:xfrm rot="5400000" flipH="1" flipV="1">
            <a:off x="2849563" y="3128962"/>
            <a:ext cx="1536700" cy="3175"/>
          </a:xfrm>
          <a:prstGeom prst="bentConnector5">
            <a:avLst>
              <a:gd name="adj1" fmla="val -14875"/>
              <a:gd name="adj2" fmla="val 22900000"/>
              <a:gd name="adj3" fmla="val 11394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6" name="Group 43"/>
          <p:cNvGrpSpPr>
            <a:grpSpLocks/>
          </p:cNvGrpSpPr>
          <p:nvPr/>
        </p:nvGrpSpPr>
        <p:grpSpPr bwMode="auto">
          <a:xfrm>
            <a:off x="5105400" y="3595688"/>
            <a:ext cx="838200" cy="319087"/>
            <a:chOff x="2112" y="2784"/>
            <a:chExt cx="528" cy="201"/>
          </a:xfrm>
        </p:grpSpPr>
        <p:sp>
          <p:nvSpPr>
            <p:cNvPr id="47" name="Freeform 44"/>
            <p:cNvSpPr>
              <a:spLocks/>
            </p:cNvSpPr>
            <p:nvPr/>
          </p:nvSpPr>
          <p:spPr bwMode="auto">
            <a:xfrm rot="5400000" flipV="1">
              <a:off x="2275" y="2621"/>
              <a:ext cx="201" cy="528"/>
            </a:xfrm>
            <a:custGeom>
              <a:avLst/>
              <a:gdLst>
                <a:gd name="T0" fmla="*/ 0 w 97"/>
                <a:gd name="T1" fmla="*/ 0 h 289"/>
                <a:gd name="T2" fmla="*/ 0 w 97"/>
                <a:gd name="T3" fmla="*/ 96 h 289"/>
                <a:gd name="T4" fmla="*/ 48 w 97"/>
                <a:gd name="T5" fmla="*/ 144 h 289"/>
                <a:gd name="T6" fmla="*/ 0 w 97"/>
                <a:gd name="T7" fmla="*/ 192 h 289"/>
                <a:gd name="T8" fmla="*/ 0 w 97"/>
                <a:gd name="T9" fmla="*/ 288 h 289"/>
                <a:gd name="T10" fmla="*/ 96 w 97"/>
                <a:gd name="T11" fmla="*/ 192 h 289"/>
                <a:gd name="T12" fmla="*/ 96 w 97"/>
                <a:gd name="T13" fmla="*/ 96 h 289"/>
                <a:gd name="T14" fmla="*/ 0 w 97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89">
                  <a:moveTo>
                    <a:pt x="0" y="0"/>
                  </a:moveTo>
                  <a:lnTo>
                    <a:pt x="0" y="96"/>
                  </a:lnTo>
                  <a:lnTo>
                    <a:pt x="48" y="144"/>
                  </a:lnTo>
                  <a:lnTo>
                    <a:pt x="0" y="192"/>
                  </a:lnTo>
                  <a:lnTo>
                    <a:pt x="0" y="288"/>
                  </a:lnTo>
                  <a:lnTo>
                    <a:pt x="96" y="192"/>
                  </a:lnTo>
                  <a:lnTo>
                    <a:pt x="96" y="96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2188" y="2793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508" y="279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2234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2471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2353" y="2888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2352" y="2945"/>
              <a:ext cx="44" cy="3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grpSp>
        <p:nvGrpSpPr>
          <p:cNvPr id="54" name="Group 51"/>
          <p:cNvGrpSpPr>
            <a:grpSpLocks/>
          </p:cNvGrpSpPr>
          <p:nvPr/>
        </p:nvGrpSpPr>
        <p:grpSpPr bwMode="auto">
          <a:xfrm rot="-5400000">
            <a:off x="5219700" y="2185988"/>
            <a:ext cx="609600" cy="990600"/>
            <a:chOff x="3984" y="2573"/>
            <a:chExt cx="288" cy="254"/>
          </a:xfrm>
        </p:grpSpPr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984" y="2573"/>
              <a:ext cx="288" cy="2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4224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>
              <a:off x="4176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5"/>
            <p:cNvSpPr>
              <a:spLocks noChangeShapeType="1"/>
            </p:cNvSpPr>
            <p:nvPr/>
          </p:nvSpPr>
          <p:spPr bwMode="auto">
            <a:xfrm>
              <a:off x="4128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6"/>
            <p:cNvSpPr>
              <a:spLocks noChangeShapeType="1"/>
            </p:cNvSpPr>
            <p:nvPr/>
          </p:nvSpPr>
          <p:spPr bwMode="auto">
            <a:xfrm>
              <a:off x="4080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57"/>
            <p:cNvSpPr>
              <a:spLocks noChangeShapeType="1"/>
            </p:cNvSpPr>
            <p:nvPr/>
          </p:nvSpPr>
          <p:spPr bwMode="auto">
            <a:xfrm>
              <a:off x="4032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1" name="AutoShape 58"/>
          <p:cNvCxnSpPr>
            <a:cxnSpLocks noChangeShapeType="1"/>
            <a:stCxn id="55" idx="1"/>
            <a:endCxn id="48" idx="0"/>
          </p:cNvCxnSpPr>
          <p:nvPr/>
        </p:nvCxnSpPr>
        <p:spPr bwMode="auto">
          <a:xfrm rot="5400000">
            <a:off x="5087938" y="3173412"/>
            <a:ext cx="609600" cy="263525"/>
          </a:xfrm>
          <a:prstGeom prst="bentConnector3">
            <a:avLst>
              <a:gd name="adj1" fmla="val 48699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AutoShape 59"/>
          <p:cNvCxnSpPr>
            <a:cxnSpLocks noChangeShapeType="1"/>
            <a:stCxn id="55" idx="1"/>
            <a:endCxn id="49" idx="0"/>
          </p:cNvCxnSpPr>
          <p:nvPr/>
        </p:nvCxnSpPr>
        <p:spPr bwMode="auto">
          <a:xfrm rot="16200000" flipH="1">
            <a:off x="5343525" y="3181350"/>
            <a:ext cx="606425" cy="244475"/>
          </a:xfrm>
          <a:prstGeom prst="bentConnector3">
            <a:avLst>
              <a:gd name="adj1" fmla="val 4869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AutoShape 60"/>
          <p:cNvCxnSpPr>
            <a:cxnSpLocks noChangeShapeType="1"/>
            <a:stCxn id="53" idx="2"/>
            <a:endCxn id="55" idx="3"/>
          </p:cNvCxnSpPr>
          <p:nvPr/>
        </p:nvCxnSpPr>
        <p:spPr bwMode="auto">
          <a:xfrm rot="5400000" flipH="1" flipV="1">
            <a:off x="4754563" y="3128962"/>
            <a:ext cx="1536700" cy="3175"/>
          </a:xfrm>
          <a:prstGeom prst="bentConnector5">
            <a:avLst>
              <a:gd name="adj1" fmla="val -14875"/>
              <a:gd name="adj2" fmla="val 22900000"/>
              <a:gd name="adj3" fmla="val 11394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4" name="Group 61"/>
          <p:cNvGrpSpPr>
            <a:grpSpLocks/>
          </p:cNvGrpSpPr>
          <p:nvPr/>
        </p:nvGrpSpPr>
        <p:grpSpPr bwMode="auto">
          <a:xfrm>
            <a:off x="6934200" y="3595688"/>
            <a:ext cx="838200" cy="319087"/>
            <a:chOff x="2112" y="2784"/>
            <a:chExt cx="528" cy="201"/>
          </a:xfrm>
        </p:grpSpPr>
        <p:sp>
          <p:nvSpPr>
            <p:cNvPr id="65" name="Freeform 62"/>
            <p:cNvSpPr>
              <a:spLocks/>
            </p:cNvSpPr>
            <p:nvPr/>
          </p:nvSpPr>
          <p:spPr bwMode="auto">
            <a:xfrm rot="5400000" flipV="1">
              <a:off x="2275" y="2621"/>
              <a:ext cx="201" cy="528"/>
            </a:xfrm>
            <a:custGeom>
              <a:avLst/>
              <a:gdLst>
                <a:gd name="T0" fmla="*/ 0 w 97"/>
                <a:gd name="T1" fmla="*/ 0 h 289"/>
                <a:gd name="T2" fmla="*/ 0 w 97"/>
                <a:gd name="T3" fmla="*/ 96 h 289"/>
                <a:gd name="T4" fmla="*/ 48 w 97"/>
                <a:gd name="T5" fmla="*/ 144 h 289"/>
                <a:gd name="T6" fmla="*/ 0 w 97"/>
                <a:gd name="T7" fmla="*/ 192 h 289"/>
                <a:gd name="T8" fmla="*/ 0 w 97"/>
                <a:gd name="T9" fmla="*/ 288 h 289"/>
                <a:gd name="T10" fmla="*/ 96 w 97"/>
                <a:gd name="T11" fmla="*/ 192 h 289"/>
                <a:gd name="T12" fmla="*/ 96 w 97"/>
                <a:gd name="T13" fmla="*/ 96 h 289"/>
                <a:gd name="T14" fmla="*/ 0 w 97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89">
                  <a:moveTo>
                    <a:pt x="0" y="0"/>
                  </a:moveTo>
                  <a:lnTo>
                    <a:pt x="0" y="96"/>
                  </a:lnTo>
                  <a:lnTo>
                    <a:pt x="48" y="144"/>
                  </a:lnTo>
                  <a:lnTo>
                    <a:pt x="0" y="192"/>
                  </a:lnTo>
                  <a:lnTo>
                    <a:pt x="0" y="288"/>
                  </a:lnTo>
                  <a:lnTo>
                    <a:pt x="96" y="192"/>
                  </a:lnTo>
                  <a:lnTo>
                    <a:pt x="96" y="96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2188" y="2793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2508" y="279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2234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2471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2353" y="2888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2352" y="2945"/>
              <a:ext cx="44" cy="3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grpSp>
        <p:nvGrpSpPr>
          <p:cNvPr id="72" name="Group 69"/>
          <p:cNvGrpSpPr>
            <a:grpSpLocks/>
          </p:cNvGrpSpPr>
          <p:nvPr/>
        </p:nvGrpSpPr>
        <p:grpSpPr bwMode="auto">
          <a:xfrm rot="-5400000">
            <a:off x="7048500" y="2185988"/>
            <a:ext cx="609600" cy="990600"/>
            <a:chOff x="3984" y="2573"/>
            <a:chExt cx="288" cy="254"/>
          </a:xfrm>
        </p:grpSpPr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3984" y="2573"/>
              <a:ext cx="288" cy="2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71"/>
            <p:cNvSpPr>
              <a:spLocks noChangeShapeType="1"/>
            </p:cNvSpPr>
            <p:nvPr/>
          </p:nvSpPr>
          <p:spPr bwMode="auto">
            <a:xfrm>
              <a:off x="4224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2"/>
            <p:cNvSpPr>
              <a:spLocks noChangeShapeType="1"/>
            </p:cNvSpPr>
            <p:nvPr/>
          </p:nvSpPr>
          <p:spPr bwMode="auto">
            <a:xfrm>
              <a:off x="4176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73"/>
            <p:cNvSpPr>
              <a:spLocks noChangeShapeType="1"/>
            </p:cNvSpPr>
            <p:nvPr/>
          </p:nvSpPr>
          <p:spPr bwMode="auto">
            <a:xfrm>
              <a:off x="4128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4"/>
            <p:cNvSpPr>
              <a:spLocks noChangeShapeType="1"/>
            </p:cNvSpPr>
            <p:nvPr/>
          </p:nvSpPr>
          <p:spPr bwMode="auto">
            <a:xfrm>
              <a:off x="4080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75"/>
            <p:cNvSpPr>
              <a:spLocks noChangeShapeType="1"/>
            </p:cNvSpPr>
            <p:nvPr/>
          </p:nvSpPr>
          <p:spPr bwMode="auto">
            <a:xfrm>
              <a:off x="4032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79" name="AutoShape 76"/>
          <p:cNvCxnSpPr>
            <a:cxnSpLocks noChangeShapeType="1"/>
            <a:stCxn id="73" idx="1"/>
            <a:endCxn id="66" idx="0"/>
          </p:cNvCxnSpPr>
          <p:nvPr/>
        </p:nvCxnSpPr>
        <p:spPr bwMode="auto">
          <a:xfrm rot="5400000">
            <a:off x="6916738" y="3173412"/>
            <a:ext cx="609600" cy="263525"/>
          </a:xfrm>
          <a:prstGeom prst="bentConnector3">
            <a:avLst>
              <a:gd name="adj1" fmla="val 48699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AutoShape 77"/>
          <p:cNvCxnSpPr>
            <a:cxnSpLocks noChangeShapeType="1"/>
            <a:stCxn id="73" idx="1"/>
            <a:endCxn id="67" idx="0"/>
          </p:cNvCxnSpPr>
          <p:nvPr/>
        </p:nvCxnSpPr>
        <p:spPr bwMode="auto">
          <a:xfrm rot="16200000" flipH="1">
            <a:off x="7172325" y="3181350"/>
            <a:ext cx="606425" cy="244475"/>
          </a:xfrm>
          <a:prstGeom prst="bentConnector3">
            <a:avLst>
              <a:gd name="adj1" fmla="val 4869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AutoShape 78"/>
          <p:cNvCxnSpPr>
            <a:cxnSpLocks noChangeShapeType="1"/>
            <a:stCxn id="71" idx="2"/>
            <a:endCxn id="73" idx="3"/>
          </p:cNvCxnSpPr>
          <p:nvPr/>
        </p:nvCxnSpPr>
        <p:spPr bwMode="auto">
          <a:xfrm rot="5400000" flipH="1" flipV="1">
            <a:off x="6583363" y="3128962"/>
            <a:ext cx="1536700" cy="3175"/>
          </a:xfrm>
          <a:prstGeom prst="bentConnector5">
            <a:avLst>
              <a:gd name="adj1" fmla="val -14875"/>
              <a:gd name="adj2" fmla="val 22900000"/>
              <a:gd name="adj3" fmla="val 11394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AutoShape 79"/>
          <p:cNvCxnSpPr>
            <a:cxnSpLocks noChangeShapeType="1"/>
            <a:stCxn id="6" idx="3"/>
          </p:cNvCxnSpPr>
          <p:nvPr/>
        </p:nvCxnSpPr>
        <p:spPr bwMode="auto">
          <a:xfrm>
            <a:off x="1614488" y="1485900"/>
            <a:ext cx="2843212" cy="40481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Line 80"/>
          <p:cNvSpPr>
            <a:spLocks noChangeShapeType="1"/>
          </p:cNvSpPr>
          <p:nvPr/>
        </p:nvSpPr>
        <p:spPr bwMode="auto">
          <a:xfrm>
            <a:off x="1752600" y="4114800"/>
            <a:ext cx="6248400" cy="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81"/>
          <p:cNvSpPr>
            <a:spLocks noChangeShapeType="1"/>
          </p:cNvSpPr>
          <p:nvPr/>
        </p:nvSpPr>
        <p:spPr bwMode="auto">
          <a:xfrm>
            <a:off x="2895600" y="2057400"/>
            <a:ext cx="0" cy="3048000"/>
          </a:xfrm>
          <a:prstGeom prst="line">
            <a:avLst/>
          </a:prstGeom>
          <a:noFill/>
          <a:ln w="38100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82"/>
          <p:cNvSpPr>
            <a:spLocks noChangeShapeType="1"/>
          </p:cNvSpPr>
          <p:nvPr/>
        </p:nvSpPr>
        <p:spPr bwMode="auto">
          <a:xfrm>
            <a:off x="4724400" y="2057400"/>
            <a:ext cx="0" cy="3048000"/>
          </a:xfrm>
          <a:prstGeom prst="line">
            <a:avLst/>
          </a:prstGeom>
          <a:noFill/>
          <a:ln w="38100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83"/>
          <p:cNvSpPr>
            <a:spLocks noChangeShapeType="1"/>
          </p:cNvSpPr>
          <p:nvPr/>
        </p:nvSpPr>
        <p:spPr bwMode="auto">
          <a:xfrm>
            <a:off x="6629400" y="2057400"/>
            <a:ext cx="0" cy="3048000"/>
          </a:xfrm>
          <a:prstGeom prst="line">
            <a:avLst/>
          </a:prstGeom>
          <a:noFill/>
          <a:ln w="38100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1524000" y="4343400"/>
            <a:ext cx="876300" cy="762000"/>
          </a:xfrm>
          <a:prstGeom prst="rect">
            <a:avLst/>
          </a:prstGeom>
          <a:solidFill>
            <a:srgbClr val="CC9900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Local</a:t>
            </a:r>
            <a:br>
              <a:rPr lang="en-US"/>
            </a:br>
            <a:r>
              <a:rPr lang="en-US"/>
              <a:t>Mem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3276600" y="4343400"/>
            <a:ext cx="876300" cy="762000"/>
          </a:xfrm>
          <a:prstGeom prst="rect">
            <a:avLst/>
          </a:prstGeom>
          <a:solidFill>
            <a:srgbClr val="CC0000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Local</a:t>
            </a:r>
            <a:br>
              <a:rPr lang="en-US"/>
            </a:br>
            <a:r>
              <a:rPr lang="en-US"/>
              <a:t>Mem</a:t>
            </a:r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105400" y="4343400"/>
            <a:ext cx="876300" cy="762000"/>
          </a:xfrm>
          <a:prstGeom prst="rect">
            <a:avLst/>
          </a:prstGeom>
          <a:solidFill>
            <a:srgbClr val="9900CC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Local</a:t>
            </a:r>
            <a:br>
              <a:rPr lang="en-US"/>
            </a:br>
            <a:r>
              <a:rPr lang="en-US"/>
              <a:t>Mem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6934200" y="4343400"/>
            <a:ext cx="876300" cy="762000"/>
          </a:xfrm>
          <a:prstGeom prst="rect">
            <a:avLst/>
          </a:prstGeom>
          <a:solidFill>
            <a:srgbClr val="0000CC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Local</a:t>
            </a:r>
            <a:br>
              <a:rPr lang="en-US"/>
            </a:br>
            <a:r>
              <a:rPr lang="en-US"/>
              <a:t>Mem</a:t>
            </a:r>
          </a:p>
        </p:txBody>
      </p:sp>
      <p:sp>
        <p:nvSpPr>
          <p:cNvPr id="91" name="Line 88"/>
          <p:cNvSpPr>
            <a:spLocks noChangeShapeType="1"/>
          </p:cNvSpPr>
          <p:nvPr/>
        </p:nvSpPr>
        <p:spPr bwMode="auto">
          <a:xfrm>
            <a:off x="1600200" y="5562600"/>
            <a:ext cx="6248400" cy="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" name="Group 89"/>
          <p:cNvGrpSpPr>
            <a:grpSpLocks/>
          </p:cNvGrpSpPr>
          <p:nvPr/>
        </p:nvGrpSpPr>
        <p:grpSpPr bwMode="auto">
          <a:xfrm>
            <a:off x="1981200" y="5105400"/>
            <a:ext cx="5334000" cy="457200"/>
            <a:chOff x="1248" y="3216"/>
            <a:chExt cx="3360" cy="144"/>
          </a:xfrm>
        </p:grpSpPr>
        <p:sp>
          <p:nvSpPr>
            <p:cNvPr id="93" name="Line 90"/>
            <p:cNvSpPr>
              <a:spLocks noChangeShapeType="1"/>
            </p:cNvSpPr>
            <p:nvPr/>
          </p:nvSpPr>
          <p:spPr bwMode="auto">
            <a:xfrm>
              <a:off x="1248" y="3216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91"/>
            <p:cNvSpPr>
              <a:spLocks noChangeShapeType="1"/>
            </p:cNvSpPr>
            <p:nvPr/>
          </p:nvSpPr>
          <p:spPr bwMode="auto">
            <a:xfrm>
              <a:off x="2352" y="3216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92"/>
            <p:cNvSpPr>
              <a:spLocks noChangeShapeType="1"/>
            </p:cNvSpPr>
            <p:nvPr/>
          </p:nvSpPr>
          <p:spPr bwMode="auto">
            <a:xfrm>
              <a:off x="3504" y="3216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93"/>
            <p:cNvSpPr>
              <a:spLocks noChangeShapeType="1"/>
            </p:cNvSpPr>
            <p:nvPr/>
          </p:nvSpPr>
          <p:spPr bwMode="auto">
            <a:xfrm>
              <a:off x="4608" y="3216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476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Chaining, 2 Load/1 Store Ports</a:t>
            </a:r>
          </a:p>
        </p:txBody>
      </p:sp>
      <p:graphicFrame>
        <p:nvGraphicFramePr>
          <p:cNvPr id="1259524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514601" y="1433874"/>
          <a:ext cx="3686658" cy="450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Visio" r:id="rId4" imgW="2048256" imgH="2505813" progId="Visio.Drawing.6">
                  <p:embed/>
                </p:oleObj>
              </mc:Choice>
              <mc:Fallback>
                <p:oleObj name="Visio" r:id="rId4" imgW="2048256" imgH="2505813" progId="Visio.Drawing.6">
                  <p:embed/>
                  <p:pic>
                    <p:nvPicPr>
                      <p:cNvPr id="12595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1433874"/>
                        <a:ext cx="3686658" cy="4509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oter 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sp>
        <p:nvSpPr>
          <p:cNvPr id="12595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79525"/>
            <a:ext cx="4264025" cy="5145088"/>
          </a:xfrm>
        </p:spPr>
        <p:txBody>
          <a:bodyPr/>
          <a:lstStyle/>
          <a:p>
            <a:r>
              <a:rPr lang="en-US" sz="2200" dirty="0"/>
              <a:t>79 cycles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22D28-1278-7D4C-A22F-A3351E229DEB}"/>
              </a:ext>
            </a:extLst>
          </p:cNvPr>
          <p:cNvSpPr txBox="1"/>
          <p:nvPr/>
        </p:nvSpPr>
        <p:spPr>
          <a:xfrm>
            <a:off x="3090876" y="2041557"/>
            <a:ext cx="1606498" cy="307777"/>
          </a:xfrm>
          <a:prstGeom prst="rect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V0 (Load)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1D4BC-51E7-B641-9196-1724968649EB}"/>
              </a:ext>
            </a:extLst>
          </p:cNvPr>
          <p:cNvSpPr txBox="1"/>
          <p:nvPr/>
        </p:nvSpPr>
        <p:spPr>
          <a:xfrm>
            <a:off x="3352800" y="2990316"/>
            <a:ext cx="1606498" cy="307777"/>
          </a:xfrm>
          <a:prstGeom prst="rect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V1 (Load)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CBBE2-DB27-5D4E-8963-3F9E1AB5CB8C}"/>
              </a:ext>
            </a:extLst>
          </p:cNvPr>
          <p:cNvSpPr txBox="1"/>
          <p:nvPr/>
        </p:nvSpPr>
        <p:spPr>
          <a:xfrm>
            <a:off x="304800" y="4800600"/>
            <a:ext cx="40906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VLN = 50			; 1</a:t>
            </a:r>
          </a:p>
          <a:p>
            <a:r>
              <a:rPr lang="en-US" sz="1400" dirty="0"/>
              <a:t>VST = 1			; 1</a:t>
            </a:r>
          </a:p>
          <a:p>
            <a:r>
              <a:rPr lang="en-US" sz="1400" dirty="0"/>
              <a:t>V0 = A[0..VLN-1]		; 11 + VLN - 1</a:t>
            </a:r>
          </a:p>
          <a:p>
            <a:r>
              <a:rPr lang="en-US" sz="1400" dirty="0"/>
              <a:t>V1 = B[0..VLN-1]		; 11 + VLN - 1</a:t>
            </a:r>
          </a:p>
          <a:p>
            <a:r>
              <a:rPr lang="en-US" sz="1400" dirty="0"/>
              <a:t>V2 = V0 + V1		; 4 + VLN - 1</a:t>
            </a:r>
          </a:p>
          <a:p>
            <a:r>
              <a:rPr lang="en-US" sz="1400" dirty="0"/>
              <a:t>V3 = V2 &gt;&gt; 1		; 1 + VLN - 1</a:t>
            </a:r>
          </a:p>
          <a:p>
            <a:r>
              <a:rPr lang="en-US" sz="1400" dirty="0"/>
              <a:t>C[VST...VST+VLN-1] = V3	; 11 + VLN – 1</a:t>
            </a:r>
          </a:p>
          <a:p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741517-0B84-7441-A963-7E23A467A511}"/>
              </a:ext>
            </a:extLst>
          </p:cNvPr>
          <p:cNvSpPr txBox="1"/>
          <p:nvPr/>
        </p:nvSpPr>
        <p:spPr>
          <a:xfrm>
            <a:off x="3894125" y="3798414"/>
            <a:ext cx="1363675" cy="307777"/>
          </a:xfrm>
          <a:prstGeom prst="rect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V2 (Add)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397AD-EC7A-684A-ADD8-781DB3E266FD}"/>
              </a:ext>
            </a:extLst>
          </p:cNvPr>
          <p:cNvSpPr txBox="1"/>
          <p:nvPr/>
        </p:nvSpPr>
        <p:spPr>
          <a:xfrm>
            <a:off x="4277460" y="4724499"/>
            <a:ext cx="1363675" cy="307777"/>
          </a:xfrm>
          <a:prstGeom prst="rect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V3 (Shift)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9A689-519D-8044-8A60-053DEA371548}"/>
              </a:ext>
            </a:extLst>
          </p:cNvPr>
          <p:cNvSpPr txBox="1"/>
          <p:nvPr/>
        </p:nvSpPr>
        <p:spPr>
          <a:xfrm>
            <a:off x="4568825" y="5759349"/>
            <a:ext cx="1527175" cy="307777"/>
          </a:xfrm>
          <a:prstGeom prst="rect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 (Store)</a:t>
            </a:r>
          </a:p>
        </p:txBody>
      </p:sp>
    </p:spTree>
    <p:extLst>
      <p:ext uri="{BB962C8B-B14F-4D97-AF65-F5344CB8AC3E}">
        <p14:creationId xmlns:p14="http://schemas.microsoft.com/office/powerpoint/2010/main" val="2476622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Vector Mask Control</a:t>
            </a:r>
          </a:p>
        </p:txBody>
      </p:sp>
      <p:sp>
        <p:nvSpPr>
          <p:cNvPr id="126361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sz="2000" dirty="0"/>
              <a:t>Example:</a:t>
            </a:r>
          </a:p>
          <a:p>
            <a:pPr lvl="1"/>
            <a:r>
              <a:rPr lang="en-US" sz="1800" dirty="0"/>
              <a:t>	loop: 	if a[</a:t>
            </a:r>
            <a:r>
              <a:rPr lang="en-US" sz="1800" dirty="0" err="1"/>
              <a:t>i</a:t>
            </a:r>
            <a:r>
              <a:rPr lang="en-US" sz="1800" dirty="0"/>
              <a:t>] then b[</a:t>
            </a:r>
            <a:r>
              <a:rPr lang="en-US" sz="1800" dirty="0" err="1"/>
              <a:t>i</a:t>
            </a:r>
            <a:r>
              <a:rPr lang="en-US" sz="1800" dirty="0"/>
              <a:t>]=a[</a:t>
            </a:r>
            <a:r>
              <a:rPr lang="en-US" sz="1800" dirty="0" err="1"/>
              <a:t>i</a:t>
            </a:r>
            <a:r>
              <a:rPr lang="en-US" sz="1800" dirty="0"/>
              <a:t>]+b[</a:t>
            </a:r>
            <a:r>
              <a:rPr lang="en-US" sz="1800" dirty="0" err="1"/>
              <a:t>i</a:t>
            </a:r>
            <a:r>
              <a:rPr lang="en-US" sz="1800" dirty="0"/>
              <a:t>]</a:t>
            </a:r>
          </a:p>
          <a:p>
            <a:pPr lvl="1">
              <a:buFont typeface="Wingdings" pitchFamily="2" charset="2"/>
              <a:buNone/>
            </a:pPr>
            <a:r>
              <a:rPr lang="en-US" sz="1800" dirty="0"/>
              <a:t>				</a:t>
            </a:r>
            <a:r>
              <a:rPr lang="en-US" sz="1800" dirty="0" err="1"/>
              <a:t>goto</a:t>
            </a:r>
            <a:r>
              <a:rPr lang="en-US" sz="1800" dirty="0"/>
              <a:t> loop</a:t>
            </a:r>
          </a:p>
          <a:p>
            <a:r>
              <a:rPr lang="en-US" sz="2000" dirty="0"/>
              <a:t>The conditional statement can be achieved by using “</a:t>
            </a:r>
            <a:r>
              <a:rPr lang="en-US" sz="2000" b="1" dirty="0"/>
              <a:t>vector mask</a:t>
            </a:r>
            <a:r>
              <a:rPr lang="en-US" sz="2000" dirty="0"/>
              <a:t>” control.  VM is a bit mask of the length of the MVL</a:t>
            </a:r>
          </a:p>
          <a:p>
            <a:r>
              <a:rPr lang="en-US" sz="2000" dirty="0"/>
              <a:t>When VM is used, only the operation on positions corresponding to bits set in the VM are executed.</a:t>
            </a:r>
          </a:p>
          <a:p>
            <a:pPr lvl="1"/>
            <a:r>
              <a:rPr lang="en-US" sz="1800" dirty="0"/>
              <a:t> All are executed, only some are not propagated</a:t>
            </a:r>
          </a:p>
          <a:p>
            <a:r>
              <a:rPr lang="en-US" sz="2000" dirty="0"/>
              <a:t>Usage:  compressing, conditional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40002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6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Memory Specification</a:t>
            </a:r>
          </a:p>
        </p:txBody>
      </p:sp>
      <p:sp>
        <p:nvSpPr>
          <p:cNvPr id="12656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33513"/>
            <a:ext cx="8534400" cy="540861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sz="2200"/>
              <a:t>Which n locations in memory contain vector?</a:t>
            </a:r>
          </a:p>
          <a:p>
            <a:pPr lvl="1"/>
            <a:r>
              <a:rPr lang="en-US" sz="2000"/>
              <a:t>contiguous</a:t>
            </a:r>
          </a:p>
          <a:p>
            <a:pPr lvl="2"/>
            <a:r>
              <a:rPr lang="en-US" sz="1900"/>
              <a:t>need to specify base and length</a:t>
            </a:r>
          </a:p>
          <a:p>
            <a:pPr lvl="2"/>
            <a:r>
              <a:rPr lang="en-US" sz="1900"/>
              <a:t>memory interleaving works well</a:t>
            </a:r>
          </a:p>
          <a:p>
            <a:pPr lvl="1"/>
            <a:r>
              <a:rPr lang="en-US" sz="2000"/>
              <a:t>column of matrix (stored in row-major order)</a:t>
            </a:r>
          </a:p>
          <a:p>
            <a:pPr lvl="2"/>
            <a:r>
              <a:rPr lang="en-US" sz="1900"/>
              <a:t>base, length, stride</a:t>
            </a:r>
          </a:p>
          <a:p>
            <a:pPr lvl="2"/>
            <a:r>
              <a:rPr lang="en-US" sz="1900"/>
              <a:t>address generation must perform add</a:t>
            </a:r>
          </a:p>
          <a:p>
            <a:pPr lvl="2"/>
            <a:r>
              <a:rPr lang="en-US" sz="1900"/>
              <a:t>stride multiple of interleave factor?</a:t>
            </a:r>
          </a:p>
          <a:p>
            <a:pPr lvl="1"/>
            <a:r>
              <a:rPr lang="en-US" sz="2000"/>
              <a:t>diagonal of matrix</a:t>
            </a:r>
          </a:p>
          <a:p>
            <a:pPr lvl="2"/>
            <a:r>
              <a:rPr lang="en-US" sz="1900"/>
              <a:t>stride increases by one each time</a:t>
            </a:r>
          </a:p>
        </p:txBody>
      </p:sp>
      <p:sp>
        <p:nvSpPr>
          <p:cNvPr id="9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sp>
        <p:nvSpPr>
          <p:cNvPr id="1265668" name="Rectangle 4"/>
          <p:cNvSpPr>
            <a:spLocks noChangeArrowheads="1"/>
          </p:cNvSpPr>
          <p:nvPr/>
        </p:nvSpPr>
        <p:spPr bwMode="auto">
          <a:xfrm>
            <a:off x="6561971" y="1752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69" name="Rectangle 5"/>
          <p:cNvSpPr>
            <a:spLocks noChangeArrowheads="1"/>
          </p:cNvSpPr>
          <p:nvPr/>
        </p:nvSpPr>
        <p:spPr bwMode="auto">
          <a:xfrm>
            <a:off x="6790571" y="1752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70" name="Rectangle 6"/>
          <p:cNvSpPr>
            <a:spLocks noChangeArrowheads="1"/>
          </p:cNvSpPr>
          <p:nvPr/>
        </p:nvSpPr>
        <p:spPr bwMode="auto">
          <a:xfrm>
            <a:off x="7019171" y="1752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71" name="Rectangle 7"/>
          <p:cNvSpPr>
            <a:spLocks noChangeArrowheads="1"/>
          </p:cNvSpPr>
          <p:nvPr/>
        </p:nvSpPr>
        <p:spPr bwMode="auto">
          <a:xfrm>
            <a:off x="7247771" y="1752600"/>
            <a:ext cx="2286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72" name="Rectangle 8"/>
          <p:cNvSpPr>
            <a:spLocks noChangeArrowheads="1"/>
          </p:cNvSpPr>
          <p:nvPr/>
        </p:nvSpPr>
        <p:spPr bwMode="auto">
          <a:xfrm>
            <a:off x="7476371" y="1752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73" name="Rectangle 9"/>
          <p:cNvSpPr>
            <a:spLocks noChangeArrowheads="1"/>
          </p:cNvSpPr>
          <p:nvPr/>
        </p:nvSpPr>
        <p:spPr bwMode="auto">
          <a:xfrm>
            <a:off x="7704971" y="1752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74" name="Rectangle 10"/>
          <p:cNvSpPr>
            <a:spLocks noChangeArrowheads="1"/>
          </p:cNvSpPr>
          <p:nvPr/>
        </p:nvSpPr>
        <p:spPr bwMode="auto">
          <a:xfrm>
            <a:off x="7933571" y="1752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75" name="Rectangle 11"/>
          <p:cNvSpPr>
            <a:spLocks noChangeArrowheads="1"/>
          </p:cNvSpPr>
          <p:nvPr/>
        </p:nvSpPr>
        <p:spPr bwMode="auto">
          <a:xfrm>
            <a:off x="8162171" y="1752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76" name="Rectangle 12"/>
          <p:cNvSpPr>
            <a:spLocks noChangeArrowheads="1"/>
          </p:cNvSpPr>
          <p:nvPr/>
        </p:nvSpPr>
        <p:spPr bwMode="auto">
          <a:xfrm>
            <a:off x="8390771" y="1752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77" name="Rectangle 13"/>
          <p:cNvSpPr>
            <a:spLocks noChangeArrowheads="1"/>
          </p:cNvSpPr>
          <p:nvPr/>
        </p:nvSpPr>
        <p:spPr bwMode="auto">
          <a:xfrm>
            <a:off x="8619371" y="1752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78" name="Rectangle 14"/>
          <p:cNvSpPr>
            <a:spLocks noChangeArrowheads="1"/>
          </p:cNvSpPr>
          <p:nvPr/>
        </p:nvSpPr>
        <p:spPr bwMode="auto">
          <a:xfrm>
            <a:off x="6561971" y="1981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79" name="Rectangle 15"/>
          <p:cNvSpPr>
            <a:spLocks noChangeArrowheads="1"/>
          </p:cNvSpPr>
          <p:nvPr/>
        </p:nvSpPr>
        <p:spPr bwMode="auto">
          <a:xfrm>
            <a:off x="6790571" y="1981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80" name="Rectangle 16"/>
          <p:cNvSpPr>
            <a:spLocks noChangeArrowheads="1"/>
          </p:cNvSpPr>
          <p:nvPr/>
        </p:nvSpPr>
        <p:spPr bwMode="auto">
          <a:xfrm>
            <a:off x="7019171" y="1981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81" name="Rectangle 17"/>
          <p:cNvSpPr>
            <a:spLocks noChangeArrowheads="1"/>
          </p:cNvSpPr>
          <p:nvPr/>
        </p:nvSpPr>
        <p:spPr bwMode="auto">
          <a:xfrm>
            <a:off x="7247771" y="1981200"/>
            <a:ext cx="2286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82" name="Rectangle 18"/>
          <p:cNvSpPr>
            <a:spLocks noChangeArrowheads="1"/>
          </p:cNvSpPr>
          <p:nvPr/>
        </p:nvSpPr>
        <p:spPr bwMode="auto">
          <a:xfrm>
            <a:off x="7476371" y="1981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83" name="Rectangle 19"/>
          <p:cNvSpPr>
            <a:spLocks noChangeArrowheads="1"/>
          </p:cNvSpPr>
          <p:nvPr/>
        </p:nvSpPr>
        <p:spPr bwMode="auto">
          <a:xfrm>
            <a:off x="7704971" y="1981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84" name="Rectangle 20"/>
          <p:cNvSpPr>
            <a:spLocks noChangeArrowheads="1"/>
          </p:cNvSpPr>
          <p:nvPr/>
        </p:nvSpPr>
        <p:spPr bwMode="auto">
          <a:xfrm>
            <a:off x="7933571" y="1981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85" name="Rectangle 21"/>
          <p:cNvSpPr>
            <a:spLocks noChangeArrowheads="1"/>
          </p:cNvSpPr>
          <p:nvPr/>
        </p:nvSpPr>
        <p:spPr bwMode="auto">
          <a:xfrm>
            <a:off x="8162171" y="1981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86" name="Rectangle 22"/>
          <p:cNvSpPr>
            <a:spLocks noChangeArrowheads="1"/>
          </p:cNvSpPr>
          <p:nvPr/>
        </p:nvSpPr>
        <p:spPr bwMode="auto">
          <a:xfrm>
            <a:off x="8390771" y="1981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87" name="Rectangle 23"/>
          <p:cNvSpPr>
            <a:spLocks noChangeArrowheads="1"/>
          </p:cNvSpPr>
          <p:nvPr/>
        </p:nvSpPr>
        <p:spPr bwMode="auto">
          <a:xfrm>
            <a:off x="8619371" y="1981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88" name="Rectangle 24"/>
          <p:cNvSpPr>
            <a:spLocks noChangeArrowheads="1"/>
          </p:cNvSpPr>
          <p:nvPr/>
        </p:nvSpPr>
        <p:spPr bwMode="auto">
          <a:xfrm>
            <a:off x="6561971" y="2209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89" name="Rectangle 25"/>
          <p:cNvSpPr>
            <a:spLocks noChangeArrowheads="1"/>
          </p:cNvSpPr>
          <p:nvPr/>
        </p:nvSpPr>
        <p:spPr bwMode="auto">
          <a:xfrm>
            <a:off x="6790571" y="2209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90" name="Rectangle 26"/>
          <p:cNvSpPr>
            <a:spLocks noChangeArrowheads="1"/>
          </p:cNvSpPr>
          <p:nvPr/>
        </p:nvSpPr>
        <p:spPr bwMode="auto">
          <a:xfrm>
            <a:off x="7019171" y="2209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91" name="Rectangle 27"/>
          <p:cNvSpPr>
            <a:spLocks noChangeArrowheads="1"/>
          </p:cNvSpPr>
          <p:nvPr/>
        </p:nvSpPr>
        <p:spPr bwMode="auto">
          <a:xfrm>
            <a:off x="7247771" y="2209800"/>
            <a:ext cx="2286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92" name="Rectangle 28"/>
          <p:cNvSpPr>
            <a:spLocks noChangeArrowheads="1"/>
          </p:cNvSpPr>
          <p:nvPr/>
        </p:nvSpPr>
        <p:spPr bwMode="auto">
          <a:xfrm>
            <a:off x="7476371" y="2209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93" name="Rectangle 29"/>
          <p:cNvSpPr>
            <a:spLocks noChangeArrowheads="1"/>
          </p:cNvSpPr>
          <p:nvPr/>
        </p:nvSpPr>
        <p:spPr bwMode="auto">
          <a:xfrm>
            <a:off x="7704971" y="2209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94" name="Rectangle 30"/>
          <p:cNvSpPr>
            <a:spLocks noChangeArrowheads="1"/>
          </p:cNvSpPr>
          <p:nvPr/>
        </p:nvSpPr>
        <p:spPr bwMode="auto">
          <a:xfrm>
            <a:off x="7933571" y="2209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95" name="Rectangle 31"/>
          <p:cNvSpPr>
            <a:spLocks noChangeArrowheads="1"/>
          </p:cNvSpPr>
          <p:nvPr/>
        </p:nvSpPr>
        <p:spPr bwMode="auto">
          <a:xfrm>
            <a:off x="8162171" y="2209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96" name="Rectangle 32"/>
          <p:cNvSpPr>
            <a:spLocks noChangeArrowheads="1"/>
          </p:cNvSpPr>
          <p:nvPr/>
        </p:nvSpPr>
        <p:spPr bwMode="auto">
          <a:xfrm>
            <a:off x="8390771" y="2209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97" name="Rectangle 33"/>
          <p:cNvSpPr>
            <a:spLocks noChangeArrowheads="1"/>
          </p:cNvSpPr>
          <p:nvPr/>
        </p:nvSpPr>
        <p:spPr bwMode="auto">
          <a:xfrm>
            <a:off x="8619371" y="2209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98" name="Rectangle 34"/>
          <p:cNvSpPr>
            <a:spLocks noChangeArrowheads="1"/>
          </p:cNvSpPr>
          <p:nvPr/>
        </p:nvSpPr>
        <p:spPr bwMode="auto">
          <a:xfrm>
            <a:off x="6561971" y="2438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99" name="Rectangle 35"/>
          <p:cNvSpPr>
            <a:spLocks noChangeArrowheads="1"/>
          </p:cNvSpPr>
          <p:nvPr/>
        </p:nvSpPr>
        <p:spPr bwMode="auto">
          <a:xfrm>
            <a:off x="6790571" y="2438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00" name="Rectangle 36"/>
          <p:cNvSpPr>
            <a:spLocks noChangeArrowheads="1"/>
          </p:cNvSpPr>
          <p:nvPr/>
        </p:nvSpPr>
        <p:spPr bwMode="auto">
          <a:xfrm>
            <a:off x="7019171" y="2438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01" name="Rectangle 37"/>
          <p:cNvSpPr>
            <a:spLocks noChangeArrowheads="1"/>
          </p:cNvSpPr>
          <p:nvPr/>
        </p:nvSpPr>
        <p:spPr bwMode="auto">
          <a:xfrm>
            <a:off x="7247771" y="2438400"/>
            <a:ext cx="2286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02" name="Rectangle 38"/>
          <p:cNvSpPr>
            <a:spLocks noChangeArrowheads="1"/>
          </p:cNvSpPr>
          <p:nvPr/>
        </p:nvSpPr>
        <p:spPr bwMode="auto">
          <a:xfrm>
            <a:off x="7476371" y="2438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03" name="Rectangle 39"/>
          <p:cNvSpPr>
            <a:spLocks noChangeArrowheads="1"/>
          </p:cNvSpPr>
          <p:nvPr/>
        </p:nvSpPr>
        <p:spPr bwMode="auto">
          <a:xfrm>
            <a:off x="7704971" y="2438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04" name="Rectangle 40"/>
          <p:cNvSpPr>
            <a:spLocks noChangeArrowheads="1"/>
          </p:cNvSpPr>
          <p:nvPr/>
        </p:nvSpPr>
        <p:spPr bwMode="auto">
          <a:xfrm>
            <a:off x="7933571" y="2438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05" name="Rectangle 41"/>
          <p:cNvSpPr>
            <a:spLocks noChangeArrowheads="1"/>
          </p:cNvSpPr>
          <p:nvPr/>
        </p:nvSpPr>
        <p:spPr bwMode="auto">
          <a:xfrm>
            <a:off x="8162171" y="2438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06" name="Rectangle 42"/>
          <p:cNvSpPr>
            <a:spLocks noChangeArrowheads="1"/>
          </p:cNvSpPr>
          <p:nvPr/>
        </p:nvSpPr>
        <p:spPr bwMode="auto">
          <a:xfrm>
            <a:off x="8390771" y="2438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07" name="Rectangle 43"/>
          <p:cNvSpPr>
            <a:spLocks noChangeArrowheads="1"/>
          </p:cNvSpPr>
          <p:nvPr/>
        </p:nvSpPr>
        <p:spPr bwMode="auto">
          <a:xfrm>
            <a:off x="8619371" y="2438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08" name="Rectangle 44"/>
          <p:cNvSpPr>
            <a:spLocks noChangeArrowheads="1"/>
          </p:cNvSpPr>
          <p:nvPr/>
        </p:nvSpPr>
        <p:spPr bwMode="auto">
          <a:xfrm>
            <a:off x="6561971" y="26670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09" name="Rectangle 45"/>
          <p:cNvSpPr>
            <a:spLocks noChangeArrowheads="1"/>
          </p:cNvSpPr>
          <p:nvPr/>
        </p:nvSpPr>
        <p:spPr bwMode="auto">
          <a:xfrm>
            <a:off x="6790571" y="26670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10" name="Rectangle 46"/>
          <p:cNvSpPr>
            <a:spLocks noChangeArrowheads="1"/>
          </p:cNvSpPr>
          <p:nvPr/>
        </p:nvSpPr>
        <p:spPr bwMode="auto">
          <a:xfrm>
            <a:off x="7019171" y="26670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11" name="Rectangle 47"/>
          <p:cNvSpPr>
            <a:spLocks noChangeArrowheads="1"/>
          </p:cNvSpPr>
          <p:nvPr/>
        </p:nvSpPr>
        <p:spPr bwMode="auto">
          <a:xfrm>
            <a:off x="7247771" y="2667000"/>
            <a:ext cx="2286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12" name="Rectangle 48"/>
          <p:cNvSpPr>
            <a:spLocks noChangeArrowheads="1"/>
          </p:cNvSpPr>
          <p:nvPr/>
        </p:nvSpPr>
        <p:spPr bwMode="auto">
          <a:xfrm>
            <a:off x="7476371" y="26670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13" name="Rectangle 49"/>
          <p:cNvSpPr>
            <a:spLocks noChangeArrowheads="1"/>
          </p:cNvSpPr>
          <p:nvPr/>
        </p:nvSpPr>
        <p:spPr bwMode="auto">
          <a:xfrm>
            <a:off x="7704971" y="26670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14" name="Rectangle 50"/>
          <p:cNvSpPr>
            <a:spLocks noChangeArrowheads="1"/>
          </p:cNvSpPr>
          <p:nvPr/>
        </p:nvSpPr>
        <p:spPr bwMode="auto">
          <a:xfrm>
            <a:off x="7933571" y="26670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15" name="Rectangle 51"/>
          <p:cNvSpPr>
            <a:spLocks noChangeArrowheads="1"/>
          </p:cNvSpPr>
          <p:nvPr/>
        </p:nvSpPr>
        <p:spPr bwMode="auto">
          <a:xfrm>
            <a:off x="8162171" y="26670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16" name="Rectangle 52"/>
          <p:cNvSpPr>
            <a:spLocks noChangeArrowheads="1"/>
          </p:cNvSpPr>
          <p:nvPr/>
        </p:nvSpPr>
        <p:spPr bwMode="auto">
          <a:xfrm>
            <a:off x="8390771" y="26670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17" name="Rectangle 53"/>
          <p:cNvSpPr>
            <a:spLocks noChangeArrowheads="1"/>
          </p:cNvSpPr>
          <p:nvPr/>
        </p:nvSpPr>
        <p:spPr bwMode="auto">
          <a:xfrm>
            <a:off x="8619371" y="26670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18" name="Rectangle 54"/>
          <p:cNvSpPr>
            <a:spLocks noChangeArrowheads="1"/>
          </p:cNvSpPr>
          <p:nvPr/>
        </p:nvSpPr>
        <p:spPr bwMode="auto">
          <a:xfrm>
            <a:off x="6561971" y="2895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19" name="Rectangle 55"/>
          <p:cNvSpPr>
            <a:spLocks noChangeArrowheads="1"/>
          </p:cNvSpPr>
          <p:nvPr/>
        </p:nvSpPr>
        <p:spPr bwMode="auto">
          <a:xfrm>
            <a:off x="6790571" y="2895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20" name="Rectangle 56"/>
          <p:cNvSpPr>
            <a:spLocks noChangeArrowheads="1"/>
          </p:cNvSpPr>
          <p:nvPr/>
        </p:nvSpPr>
        <p:spPr bwMode="auto">
          <a:xfrm>
            <a:off x="7019171" y="2895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21" name="Rectangle 57"/>
          <p:cNvSpPr>
            <a:spLocks noChangeArrowheads="1"/>
          </p:cNvSpPr>
          <p:nvPr/>
        </p:nvSpPr>
        <p:spPr bwMode="auto">
          <a:xfrm>
            <a:off x="7247771" y="2895600"/>
            <a:ext cx="2286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22" name="Rectangle 58"/>
          <p:cNvSpPr>
            <a:spLocks noChangeArrowheads="1"/>
          </p:cNvSpPr>
          <p:nvPr/>
        </p:nvSpPr>
        <p:spPr bwMode="auto">
          <a:xfrm>
            <a:off x="7476371" y="2895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23" name="Rectangle 59"/>
          <p:cNvSpPr>
            <a:spLocks noChangeArrowheads="1"/>
          </p:cNvSpPr>
          <p:nvPr/>
        </p:nvSpPr>
        <p:spPr bwMode="auto">
          <a:xfrm>
            <a:off x="7704971" y="2895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24" name="Rectangle 60"/>
          <p:cNvSpPr>
            <a:spLocks noChangeArrowheads="1"/>
          </p:cNvSpPr>
          <p:nvPr/>
        </p:nvSpPr>
        <p:spPr bwMode="auto">
          <a:xfrm>
            <a:off x="7933571" y="2895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25" name="Rectangle 61"/>
          <p:cNvSpPr>
            <a:spLocks noChangeArrowheads="1"/>
          </p:cNvSpPr>
          <p:nvPr/>
        </p:nvSpPr>
        <p:spPr bwMode="auto">
          <a:xfrm>
            <a:off x="8162171" y="2895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26" name="Rectangle 62"/>
          <p:cNvSpPr>
            <a:spLocks noChangeArrowheads="1"/>
          </p:cNvSpPr>
          <p:nvPr/>
        </p:nvSpPr>
        <p:spPr bwMode="auto">
          <a:xfrm>
            <a:off x="8390771" y="2895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27" name="Rectangle 63"/>
          <p:cNvSpPr>
            <a:spLocks noChangeArrowheads="1"/>
          </p:cNvSpPr>
          <p:nvPr/>
        </p:nvSpPr>
        <p:spPr bwMode="auto">
          <a:xfrm>
            <a:off x="8619371" y="28956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28" name="Rectangle 64"/>
          <p:cNvSpPr>
            <a:spLocks noChangeArrowheads="1"/>
          </p:cNvSpPr>
          <p:nvPr/>
        </p:nvSpPr>
        <p:spPr bwMode="auto">
          <a:xfrm>
            <a:off x="6561971" y="3124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29" name="Rectangle 65"/>
          <p:cNvSpPr>
            <a:spLocks noChangeArrowheads="1"/>
          </p:cNvSpPr>
          <p:nvPr/>
        </p:nvSpPr>
        <p:spPr bwMode="auto">
          <a:xfrm>
            <a:off x="6790571" y="3124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30" name="Rectangle 66"/>
          <p:cNvSpPr>
            <a:spLocks noChangeArrowheads="1"/>
          </p:cNvSpPr>
          <p:nvPr/>
        </p:nvSpPr>
        <p:spPr bwMode="auto">
          <a:xfrm>
            <a:off x="7019171" y="3124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31" name="Rectangle 67"/>
          <p:cNvSpPr>
            <a:spLocks noChangeArrowheads="1"/>
          </p:cNvSpPr>
          <p:nvPr/>
        </p:nvSpPr>
        <p:spPr bwMode="auto">
          <a:xfrm>
            <a:off x="7247771" y="3124200"/>
            <a:ext cx="2286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32" name="Rectangle 68"/>
          <p:cNvSpPr>
            <a:spLocks noChangeArrowheads="1"/>
          </p:cNvSpPr>
          <p:nvPr/>
        </p:nvSpPr>
        <p:spPr bwMode="auto">
          <a:xfrm>
            <a:off x="7476371" y="3124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33" name="Rectangle 69"/>
          <p:cNvSpPr>
            <a:spLocks noChangeArrowheads="1"/>
          </p:cNvSpPr>
          <p:nvPr/>
        </p:nvSpPr>
        <p:spPr bwMode="auto">
          <a:xfrm>
            <a:off x="7704971" y="3124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34" name="Rectangle 70"/>
          <p:cNvSpPr>
            <a:spLocks noChangeArrowheads="1"/>
          </p:cNvSpPr>
          <p:nvPr/>
        </p:nvSpPr>
        <p:spPr bwMode="auto">
          <a:xfrm>
            <a:off x="7933571" y="3124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35" name="Rectangle 71"/>
          <p:cNvSpPr>
            <a:spLocks noChangeArrowheads="1"/>
          </p:cNvSpPr>
          <p:nvPr/>
        </p:nvSpPr>
        <p:spPr bwMode="auto">
          <a:xfrm>
            <a:off x="8162171" y="3124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36" name="Rectangle 72"/>
          <p:cNvSpPr>
            <a:spLocks noChangeArrowheads="1"/>
          </p:cNvSpPr>
          <p:nvPr/>
        </p:nvSpPr>
        <p:spPr bwMode="auto">
          <a:xfrm>
            <a:off x="8390771" y="3124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37" name="Rectangle 73"/>
          <p:cNvSpPr>
            <a:spLocks noChangeArrowheads="1"/>
          </p:cNvSpPr>
          <p:nvPr/>
        </p:nvSpPr>
        <p:spPr bwMode="auto">
          <a:xfrm>
            <a:off x="8619371" y="31242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38" name="Rectangle 74"/>
          <p:cNvSpPr>
            <a:spLocks noChangeArrowheads="1"/>
          </p:cNvSpPr>
          <p:nvPr/>
        </p:nvSpPr>
        <p:spPr bwMode="auto">
          <a:xfrm>
            <a:off x="6561971" y="3352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39" name="Rectangle 75"/>
          <p:cNvSpPr>
            <a:spLocks noChangeArrowheads="1"/>
          </p:cNvSpPr>
          <p:nvPr/>
        </p:nvSpPr>
        <p:spPr bwMode="auto">
          <a:xfrm>
            <a:off x="6790571" y="3352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40" name="Rectangle 76"/>
          <p:cNvSpPr>
            <a:spLocks noChangeArrowheads="1"/>
          </p:cNvSpPr>
          <p:nvPr/>
        </p:nvSpPr>
        <p:spPr bwMode="auto">
          <a:xfrm>
            <a:off x="7019171" y="3352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41" name="Rectangle 77"/>
          <p:cNvSpPr>
            <a:spLocks noChangeArrowheads="1"/>
          </p:cNvSpPr>
          <p:nvPr/>
        </p:nvSpPr>
        <p:spPr bwMode="auto">
          <a:xfrm>
            <a:off x="7247771" y="3352800"/>
            <a:ext cx="2286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42" name="Rectangle 78"/>
          <p:cNvSpPr>
            <a:spLocks noChangeArrowheads="1"/>
          </p:cNvSpPr>
          <p:nvPr/>
        </p:nvSpPr>
        <p:spPr bwMode="auto">
          <a:xfrm>
            <a:off x="7476371" y="3352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43" name="Rectangle 79"/>
          <p:cNvSpPr>
            <a:spLocks noChangeArrowheads="1"/>
          </p:cNvSpPr>
          <p:nvPr/>
        </p:nvSpPr>
        <p:spPr bwMode="auto">
          <a:xfrm>
            <a:off x="7704971" y="3352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44" name="Rectangle 80"/>
          <p:cNvSpPr>
            <a:spLocks noChangeArrowheads="1"/>
          </p:cNvSpPr>
          <p:nvPr/>
        </p:nvSpPr>
        <p:spPr bwMode="auto">
          <a:xfrm>
            <a:off x="7933571" y="3352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45" name="Rectangle 81"/>
          <p:cNvSpPr>
            <a:spLocks noChangeArrowheads="1"/>
          </p:cNvSpPr>
          <p:nvPr/>
        </p:nvSpPr>
        <p:spPr bwMode="auto">
          <a:xfrm>
            <a:off x="8162171" y="3352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46" name="Rectangle 82"/>
          <p:cNvSpPr>
            <a:spLocks noChangeArrowheads="1"/>
          </p:cNvSpPr>
          <p:nvPr/>
        </p:nvSpPr>
        <p:spPr bwMode="auto">
          <a:xfrm>
            <a:off x="8390771" y="3352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47" name="Rectangle 83"/>
          <p:cNvSpPr>
            <a:spLocks noChangeArrowheads="1"/>
          </p:cNvSpPr>
          <p:nvPr/>
        </p:nvSpPr>
        <p:spPr bwMode="auto">
          <a:xfrm>
            <a:off x="8619371" y="33528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48" name="Rectangle 84"/>
          <p:cNvSpPr>
            <a:spLocks noChangeArrowheads="1"/>
          </p:cNvSpPr>
          <p:nvPr/>
        </p:nvSpPr>
        <p:spPr bwMode="auto">
          <a:xfrm>
            <a:off x="6561971" y="3581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49" name="Rectangle 85"/>
          <p:cNvSpPr>
            <a:spLocks noChangeArrowheads="1"/>
          </p:cNvSpPr>
          <p:nvPr/>
        </p:nvSpPr>
        <p:spPr bwMode="auto">
          <a:xfrm>
            <a:off x="6790571" y="3581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50" name="Rectangle 86"/>
          <p:cNvSpPr>
            <a:spLocks noChangeArrowheads="1"/>
          </p:cNvSpPr>
          <p:nvPr/>
        </p:nvSpPr>
        <p:spPr bwMode="auto">
          <a:xfrm>
            <a:off x="7019171" y="3581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51" name="Rectangle 87"/>
          <p:cNvSpPr>
            <a:spLocks noChangeArrowheads="1"/>
          </p:cNvSpPr>
          <p:nvPr/>
        </p:nvSpPr>
        <p:spPr bwMode="auto">
          <a:xfrm>
            <a:off x="7247771" y="3581400"/>
            <a:ext cx="2286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52" name="Rectangle 88"/>
          <p:cNvSpPr>
            <a:spLocks noChangeArrowheads="1"/>
          </p:cNvSpPr>
          <p:nvPr/>
        </p:nvSpPr>
        <p:spPr bwMode="auto">
          <a:xfrm>
            <a:off x="7476371" y="3581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53" name="Rectangle 89"/>
          <p:cNvSpPr>
            <a:spLocks noChangeArrowheads="1"/>
          </p:cNvSpPr>
          <p:nvPr/>
        </p:nvSpPr>
        <p:spPr bwMode="auto">
          <a:xfrm>
            <a:off x="7704971" y="3581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54" name="Rectangle 90"/>
          <p:cNvSpPr>
            <a:spLocks noChangeArrowheads="1"/>
          </p:cNvSpPr>
          <p:nvPr/>
        </p:nvSpPr>
        <p:spPr bwMode="auto">
          <a:xfrm>
            <a:off x="7933571" y="3581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55" name="Rectangle 91"/>
          <p:cNvSpPr>
            <a:spLocks noChangeArrowheads="1"/>
          </p:cNvSpPr>
          <p:nvPr/>
        </p:nvSpPr>
        <p:spPr bwMode="auto">
          <a:xfrm>
            <a:off x="8162171" y="3581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56" name="Rectangle 92"/>
          <p:cNvSpPr>
            <a:spLocks noChangeArrowheads="1"/>
          </p:cNvSpPr>
          <p:nvPr/>
        </p:nvSpPr>
        <p:spPr bwMode="auto">
          <a:xfrm>
            <a:off x="8390771" y="3581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757" name="Rectangle 93"/>
          <p:cNvSpPr>
            <a:spLocks noChangeArrowheads="1"/>
          </p:cNvSpPr>
          <p:nvPr/>
        </p:nvSpPr>
        <p:spPr bwMode="auto">
          <a:xfrm>
            <a:off x="8619371" y="3581400"/>
            <a:ext cx="228600" cy="2286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024141-90E1-9744-9548-AC5140DCB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836" y="3999109"/>
            <a:ext cx="1968835" cy="26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231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Sparse Addressing Patterns</a:t>
            </a:r>
          </a:p>
        </p:txBody>
      </p:sp>
      <p:sp>
        <p:nvSpPr>
          <p:cNvPr id="12677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/>
              <a:t>Sparse address patterns can arise due to</a:t>
            </a:r>
          </a:p>
          <a:p>
            <a:pPr lvl="1"/>
            <a:r>
              <a:rPr lang="en-US"/>
              <a:t>data dependent operations (conditionals)</a:t>
            </a:r>
          </a:p>
          <a:p>
            <a:pPr lvl="1"/>
            <a:r>
              <a:rPr lang="en-US"/>
              <a:t>vectors where most of the elements are zero</a:t>
            </a:r>
          </a:p>
          <a:p>
            <a:pPr lvl="1"/>
            <a:r>
              <a:rPr lang="en-US"/>
              <a:t>indirect table lookup</a:t>
            </a:r>
          </a:p>
          <a:p>
            <a:r>
              <a:rPr lang="en-US"/>
              <a:t>Techniques for sparse addressing</a:t>
            </a:r>
          </a:p>
          <a:p>
            <a:pPr lvl="1"/>
            <a:r>
              <a:rPr lang="en-US"/>
              <a:t>associate bit-vector or index-vector with vector</a:t>
            </a:r>
          </a:p>
          <a:p>
            <a:pPr lvl="1"/>
            <a:r>
              <a:rPr lang="en-US"/>
              <a:t>use bit or index vector to perform operations like selective store, compression, expansion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441674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9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dirty="0"/>
              <a:t>Scatter / Gather</a:t>
            </a:r>
          </a:p>
        </p:txBody>
      </p:sp>
      <p:sp>
        <p:nvSpPr>
          <p:cNvPr id="127590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dirty="0"/>
              <a:t>Scatter / Gather operations often implemented in hardware to handle sparse matrices </a:t>
            </a:r>
          </a:p>
          <a:p>
            <a:r>
              <a:rPr lang="en-US" dirty="0"/>
              <a:t>Loads and stores use an index vector which is added to the base register to generate the addresses</a:t>
            </a:r>
          </a:p>
          <a:p>
            <a:endParaRPr lang="en-US" dirty="0"/>
          </a:p>
          <a:p>
            <a:r>
              <a:rPr lang="en-US" dirty="0"/>
              <a:t>Functional Description:</a:t>
            </a:r>
          </a:p>
          <a:p>
            <a:pPr lvl="1"/>
            <a:r>
              <a:rPr lang="en-US" dirty="0"/>
              <a:t>Gather</a:t>
            </a:r>
          </a:p>
          <a:p>
            <a:pPr lvl="2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&lt;N; ++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r>
              <a:rPr lang="en-US" dirty="0"/>
              <a:t>           x[</a:t>
            </a:r>
            <a:r>
              <a:rPr lang="en-US" dirty="0" err="1"/>
              <a:t>i</a:t>
            </a:r>
            <a:r>
              <a:rPr lang="en-US" dirty="0"/>
              <a:t>] = y[ </a:t>
            </a:r>
            <a:r>
              <a:rPr lang="en-US" dirty="0" err="1"/>
              <a:t>idx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];</a:t>
            </a:r>
          </a:p>
          <a:p>
            <a:pPr lvl="1"/>
            <a:r>
              <a:rPr lang="en-US" dirty="0"/>
              <a:t>Scatter</a:t>
            </a:r>
          </a:p>
          <a:p>
            <a:pPr lvl="2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&lt;N; ++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r>
              <a:rPr lang="en-US" dirty="0"/>
              <a:t>           y[ </a:t>
            </a:r>
            <a:r>
              <a:rPr lang="en-US" dirty="0" err="1"/>
              <a:t>idx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] = x[</a:t>
            </a:r>
            <a:r>
              <a:rPr lang="en-US" dirty="0" err="1"/>
              <a:t>i</a:t>
            </a:r>
            <a:r>
              <a:rPr lang="en-US" dirty="0"/>
              <a:t>]; 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77929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(vector style) – aka DLP (data-level parallelism)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 altLang="en-US"/>
              <a:t>© Derek Chiou &amp; Mattan Erez &amp; Dam Sunwoo</a:t>
            </a:r>
            <a:endParaRPr lang="en-US" altLang="en-US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52400" y="1295400"/>
            <a:ext cx="1447800" cy="685800"/>
          </a:xfrm>
          <a:prstGeom prst="roundRect">
            <a:avLst>
              <a:gd name="adj" fmla="val 16667"/>
            </a:avLst>
          </a:prstGeom>
          <a:solidFill>
            <a:schemeClr val="bg1">
              <a:alpha val="80000"/>
            </a:schemeClr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/>
              <a:t>sequencer</a:t>
            </a: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371600" y="3748088"/>
            <a:ext cx="838200" cy="319087"/>
            <a:chOff x="2112" y="2784"/>
            <a:chExt cx="528" cy="201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 rot="5400000" flipV="1">
              <a:off x="2275" y="2621"/>
              <a:ext cx="201" cy="528"/>
            </a:xfrm>
            <a:custGeom>
              <a:avLst/>
              <a:gdLst>
                <a:gd name="T0" fmla="*/ 0 w 97"/>
                <a:gd name="T1" fmla="*/ 0 h 289"/>
                <a:gd name="T2" fmla="*/ 0 w 97"/>
                <a:gd name="T3" fmla="*/ 96 h 289"/>
                <a:gd name="T4" fmla="*/ 48 w 97"/>
                <a:gd name="T5" fmla="*/ 144 h 289"/>
                <a:gd name="T6" fmla="*/ 0 w 97"/>
                <a:gd name="T7" fmla="*/ 192 h 289"/>
                <a:gd name="T8" fmla="*/ 0 w 97"/>
                <a:gd name="T9" fmla="*/ 288 h 289"/>
                <a:gd name="T10" fmla="*/ 96 w 97"/>
                <a:gd name="T11" fmla="*/ 192 h 289"/>
                <a:gd name="T12" fmla="*/ 96 w 97"/>
                <a:gd name="T13" fmla="*/ 96 h 289"/>
                <a:gd name="T14" fmla="*/ 0 w 97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89">
                  <a:moveTo>
                    <a:pt x="0" y="0"/>
                  </a:moveTo>
                  <a:lnTo>
                    <a:pt x="0" y="96"/>
                  </a:lnTo>
                  <a:lnTo>
                    <a:pt x="48" y="144"/>
                  </a:lnTo>
                  <a:lnTo>
                    <a:pt x="0" y="192"/>
                  </a:lnTo>
                  <a:lnTo>
                    <a:pt x="0" y="288"/>
                  </a:lnTo>
                  <a:lnTo>
                    <a:pt x="96" y="192"/>
                  </a:lnTo>
                  <a:lnTo>
                    <a:pt x="96" y="96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2188" y="2793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508" y="279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234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471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2353" y="2888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2352" y="2945"/>
              <a:ext cx="44" cy="3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grpSp>
        <p:nvGrpSpPr>
          <p:cNvPr id="15" name="Group 12"/>
          <p:cNvGrpSpPr>
            <a:grpSpLocks/>
          </p:cNvGrpSpPr>
          <p:nvPr/>
        </p:nvGrpSpPr>
        <p:grpSpPr bwMode="auto">
          <a:xfrm rot="-5400000">
            <a:off x="1485900" y="2338388"/>
            <a:ext cx="609600" cy="990600"/>
            <a:chOff x="3984" y="2573"/>
            <a:chExt cx="288" cy="254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3984" y="2573"/>
              <a:ext cx="288" cy="2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4224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4176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4128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4080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4032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2" name="AutoShape 19"/>
          <p:cNvCxnSpPr>
            <a:cxnSpLocks noChangeShapeType="1"/>
            <a:stCxn id="16" idx="1"/>
            <a:endCxn id="9" idx="0"/>
          </p:cNvCxnSpPr>
          <p:nvPr/>
        </p:nvCxnSpPr>
        <p:spPr bwMode="auto">
          <a:xfrm rot="5400000">
            <a:off x="1354138" y="3325812"/>
            <a:ext cx="609600" cy="263525"/>
          </a:xfrm>
          <a:prstGeom prst="bentConnector3">
            <a:avLst>
              <a:gd name="adj1" fmla="val 48699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20"/>
          <p:cNvCxnSpPr>
            <a:cxnSpLocks noChangeShapeType="1"/>
            <a:stCxn id="16" idx="1"/>
            <a:endCxn id="10" idx="0"/>
          </p:cNvCxnSpPr>
          <p:nvPr/>
        </p:nvCxnSpPr>
        <p:spPr bwMode="auto">
          <a:xfrm rot="16200000" flipH="1">
            <a:off x="1609725" y="3333750"/>
            <a:ext cx="606425" cy="244475"/>
          </a:xfrm>
          <a:prstGeom prst="bentConnector3">
            <a:avLst>
              <a:gd name="adj1" fmla="val 4869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21"/>
          <p:cNvCxnSpPr>
            <a:cxnSpLocks noChangeShapeType="1"/>
            <a:stCxn id="14" idx="2"/>
            <a:endCxn id="16" idx="3"/>
          </p:cNvCxnSpPr>
          <p:nvPr/>
        </p:nvCxnSpPr>
        <p:spPr bwMode="auto">
          <a:xfrm rot="5400000" flipH="1" flipV="1">
            <a:off x="1020763" y="3281362"/>
            <a:ext cx="1536700" cy="3175"/>
          </a:xfrm>
          <a:prstGeom prst="bentConnector5">
            <a:avLst>
              <a:gd name="adj1" fmla="val -14875"/>
              <a:gd name="adj2" fmla="val 22900000"/>
              <a:gd name="adj3" fmla="val 11394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AutoShape 22"/>
          <p:cNvSpPr>
            <a:spLocks noChangeArrowheads="1"/>
          </p:cNvSpPr>
          <p:nvPr/>
        </p:nvSpPr>
        <p:spPr bwMode="auto">
          <a:xfrm>
            <a:off x="1143000" y="2057400"/>
            <a:ext cx="7162800" cy="34290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3771900" y="6019800"/>
            <a:ext cx="1905000" cy="762000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memory</a:t>
            </a:r>
            <a:br>
              <a:rPr lang="en-US"/>
            </a:br>
            <a:r>
              <a:rPr lang="en-US"/>
              <a:t>hierarchy</a:t>
            </a:r>
          </a:p>
        </p:txBody>
      </p:sp>
      <p:cxnSp>
        <p:nvCxnSpPr>
          <p:cNvPr id="27" name="AutoShape 24"/>
          <p:cNvCxnSpPr>
            <a:cxnSpLocks noChangeShapeType="1"/>
            <a:stCxn id="25" idx="2"/>
            <a:endCxn id="26" idx="0"/>
          </p:cNvCxnSpPr>
          <p:nvPr/>
        </p:nvCxnSpPr>
        <p:spPr bwMode="auto">
          <a:xfrm rot="5400000">
            <a:off x="4471987" y="5753101"/>
            <a:ext cx="504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3200400" y="3748088"/>
            <a:ext cx="838200" cy="319087"/>
            <a:chOff x="2112" y="2784"/>
            <a:chExt cx="528" cy="201"/>
          </a:xfrm>
        </p:grpSpPr>
        <p:sp>
          <p:nvSpPr>
            <p:cNvPr id="29" name="Freeform 26"/>
            <p:cNvSpPr>
              <a:spLocks/>
            </p:cNvSpPr>
            <p:nvPr/>
          </p:nvSpPr>
          <p:spPr bwMode="auto">
            <a:xfrm rot="5400000" flipV="1">
              <a:off x="2275" y="2621"/>
              <a:ext cx="201" cy="528"/>
            </a:xfrm>
            <a:custGeom>
              <a:avLst/>
              <a:gdLst>
                <a:gd name="T0" fmla="*/ 0 w 97"/>
                <a:gd name="T1" fmla="*/ 0 h 289"/>
                <a:gd name="T2" fmla="*/ 0 w 97"/>
                <a:gd name="T3" fmla="*/ 96 h 289"/>
                <a:gd name="T4" fmla="*/ 48 w 97"/>
                <a:gd name="T5" fmla="*/ 144 h 289"/>
                <a:gd name="T6" fmla="*/ 0 w 97"/>
                <a:gd name="T7" fmla="*/ 192 h 289"/>
                <a:gd name="T8" fmla="*/ 0 w 97"/>
                <a:gd name="T9" fmla="*/ 288 h 289"/>
                <a:gd name="T10" fmla="*/ 96 w 97"/>
                <a:gd name="T11" fmla="*/ 192 h 289"/>
                <a:gd name="T12" fmla="*/ 96 w 97"/>
                <a:gd name="T13" fmla="*/ 96 h 289"/>
                <a:gd name="T14" fmla="*/ 0 w 97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89">
                  <a:moveTo>
                    <a:pt x="0" y="0"/>
                  </a:moveTo>
                  <a:lnTo>
                    <a:pt x="0" y="96"/>
                  </a:lnTo>
                  <a:lnTo>
                    <a:pt x="48" y="144"/>
                  </a:lnTo>
                  <a:lnTo>
                    <a:pt x="0" y="192"/>
                  </a:lnTo>
                  <a:lnTo>
                    <a:pt x="0" y="288"/>
                  </a:lnTo>
                  <a:lnTo>
                    <a:pt x="96" y="192"/>
                  </a:lnTo>
                  <a:lnTo>
                    <a:pt x="96" y="96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188" y="2793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508" y="279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2234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2471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353" y="2888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352" y="2945"/>
              <a:ext cx="44" cy="3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grpSp>
        <p:nvGrpSpPr>
          <p:cNvPr id="36" name="Group 33"/>
          <p:cNvGrpSpPr>
            <a:grpSpLocks/>
          </p:cNvGrpSpPr>
          <p:nvPr/>
        </p:nvGrpSpPr>
        <p:grpSpPr bwMode="auto">
          <a:xfrm rot="-5400000">
            <a:off x="3314700" y="2338388"/>
            <a:ext cx="609600" cy="990600"/>
            <a:chOff x="3984" y="2573"/>
            <a:chExt cx="288" cy="254"/>
          </a:xfrm>
        </p:grpSpPr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984" y="2573"/>
              <a:ext cx="288" cy="2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>
              <a:off x="4224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4176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>
              <a:off x="4128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4080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4032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43" name="AutoShape 40"/>
          <p:cNvCxnSpPr>
            <a:cxnSpLocks noChangeShapeType="1"/>
            <a:stCxn id="37" idx="1"/>
            <a:endCxn id="30" idx="0"/>
          </p:cNvCxnSpPr>
          <p:nvPr/>
        </p:nvCxnSpPr>
        <p:spPr bwMode="auto">
          <a:xfrm rot="5400000">
            <a:off x="3182938" y="3325812"/>
            <a:ext cx="609600" cy="263525"/>
          </a:xfrm>
          <a:prstGeom prst="bentConnector3">
            <a:avLst>
              <a:gd name="adj1" fmla="val 48699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41"/>
          <p:cNvCxnSpPr>
            <a:cxnSpLocks noChangeShapeType="1"/>
            <a:stCxn id="37" idx="1"/>
            <a:endCxn id="31" idx="0"/>
          </p:cNvCxnSpPr>
          <p:nvPr/>
        </p:nvCxnSpPr>
        <p:spPr bwMode="auto">
          <a:xfrm rot="16200000" flipH="1">
            <a:off x="3438525" y="3333750"/>
            <a:ext cx="606425" cy="244475"/>
          </a:xfrm>
          <a:prstGeom prst="bentConnector3">
            <a:avLst>
              <a:gd name="adj1" fmla="val 4869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42"/>
          <p:cNvCxnSpPr>
            <a:cxnSpLocks noChangeShapeType="1"/>
            <a:stCxn id="35" idx="2"/>
            <a:endCxn id="37" idx="3"/>
          </p:cNvCxnSpPr>
          <p:nvPr/>
        </p:nvCxnSpPr>
        <p:spPr bwMode="auto">
          <a:xfrm rot="5400000" flipH="1" flipV="1">
            <a:off x="2849563" y="3281362"/>
            <a:ext cx="1536700" cy="3175"/>
          </a:xfrm>
          <a:prstGeom prst="bentConnector5">
            <a:avLst>
              <a:gd name="adj1" fmla="val -14875"/>
              <a:gd name="adj2" fmla="val 22900000"/>
              <a:gd name="adj3" fmla="val 11394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6" name="Group 43"/>
          <p:cNvGrpSpPr>
            <a:grpSpLocks/>
          </p:cNvGrpSpPr>
          <p:nvPr/>
        </p:nvGrpSpPr>
        <p:grpSpPr bwMode="auto">
          <a:xfrm>
            <a:off x="5105400" y="3748088"/>
            <a:ext cx="838200" cy="319087"/>
            <a:chOff x="2112" y="2784"/>
            <a:chExt cx="528" cy="201"/>
          </a:xfrm>
        </p:grpSpPr>
        <p:sp>
          <p:nvSpPr>
            <p:cNvPr id="47" name="Freeform 44"/>
            <p:cNvSpPr>
              <a:spLocks/>
            </p:cNvSpPr>
            <p:nvPr/>
          </p:nvSpPr>
          <p:spPr bwMode="auto">
            <a:xfrm rot="5400000" flipV="1">
              <a:off x="2275" y="2621"/>
              <a:ext cx="201" cy="528"/>
            </a:xfrm>
            <a:custGeom>
              <a:avLst/>
              <a:gdLst>
                <a:gd name="T0" fmla="*/ 0 w 97"/>
                <a:gd name="T1" fmla="*/ 0 h 289"/>
                <a:gd name="T2" fmla="*/ 0 w 97"/>
                <a:gd name="T3" fmla="*/ 96 h 289"/>
                <a:gd name="T4" fmla="*/ 48 w 97"/>
                <a:gd name="T5" fmla="*/ 144 h 289"/>
                <a:gd name="T6" fmla="*/ 0 w 97"/>
                <a:gd name="T7" fmla="*/ 192 h 289"/>
                <a:gd name="T8" fmla="*/ 0 w 97"/>
                <a:gd name="T9" fmla="*/ 288 h 289"/>
                <a:gd name="T10" fmla="*/ 96 w 97"/>
                <a:gd name="T11" fmla="*/ 192 h 289"/>
                <a:gd name="T12" fmla="*/ 96 w 97"/>
                <a:gd name="T13" fmla="*/ 96 h 289"/>
                <a:gd name="T14" fmla="*/ 0 w 97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89">
                  <a:moveTo>
                    <a:pt x="0" y="0"/>
                  </a:moveTo>
                  <a:lnTo>
                    <a:pt x="0" y="96"/>
                  </a:lnTo>
                  <a:lnTo>
                    <a:pt x="48" y="144"/>
                  </a:lnTo>
                  <a:lnTo>
                    <a:pt x="0" y="192"/>
                  </a:lnTo>
                  <a:lnTo>
                    <a:pt x="0" y="288"/>
                  </a:lnTo>
                  <a:lnTo>
                    <a:pt x="96" y="192"/>
                  </a:lnTo>
                  <a:lnTo>
                    <a:pt x="96" y="96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2188" y="2793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508" y="279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2234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2471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2353" y="2888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2352" y="2945"/>
              <a:ext cx="44" cy="3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grpSp>
        <p:nvGrpSpPr>
          <p:cNvPr id="54" name="Group 51"/>
          <p:cNvGrpSpPr>
            <a:grpSpLocks/>
          </p:cNvGrpSpPr>
          <p:nvPr/>
        </p:nvGrpSpPr>
        <p:grpSpPr bwMode="auto">
          <a:xfrm rot="-5400000">
            <a:off x="5219700" y="2338388"/>
            <a:ext cx="609600" cy="990600"/>
            <a:chOff x="3984" y="2573"/>
            <a:chExt cx="288" cy="254"/>
          </a:xfrm>
        </p:grpSpPr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984" y="2573"/>
              <a:ext cx="288" cy="2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4224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>
              <a:off x="4176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5"/>
            <p:cNvSpPr>
              <a:spLocks noChangeShapeType="1"/>
            </p:cNvSpPr>
            <p:nvPr/>
          </p:nvSpPr>
          <p:spPr bwMode="auto">
            <a:xfrm>
              <a:off x="4128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6"/>
            <p:cNvSpPr>
              <a:spLocks noChangeShapeType="1"/>
            </p:cNvSpPr>
            <p:nvPr/>
          </p:nvSpPr>
          <p:spPr bwMode="auto">
            <a:xfrm>
              <a:off x="4080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57"/>
            <p:cNvSpPr>
              <a:spLocks noChangeShapeType="1"/>
            </p:cNvSpPr>
            <p:nvPr/>
          </p:nvSpPr>
          <p:spPr bwMode="auto">
            <a:xfrm>
              <a:off x="4032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1" name="AutoShape 58"/>
          <p:cNvCxnSpPr>
            <a:cxnSpLocks noChangeShapeType="1"/>
            <a:stCxn id="55" idx="1"/>
            <a:endCxn id="48" idx="0"/>
          </p:cNvCxnSpPr>
          <p:nvPr/>
        </p:nvCxnSpPr>
        <p:spPr bwMode="auto">
          <a:xfrm rot="5400000">
            <a:off x="5087938" y="3325812"/>
            <a:ext cx="609600" cy="263525"/>
          </a:xfrm>
          <a:prstGeom prst="bentConnector3">
            <a:avLst>
              <a:gd name="adj1" fmla="val 48699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AutoShape 59"/>
          <p:cNvCxnSpPr>
            <a:cxnSpLocks noChangeShapeType="1"/>
            <a:stCxn id="55" idx="1"/>
            <a:endCxn id="49" idx="0"/>
          </p:cNvCxnSpPr>
          <p:nvPr/>
        </p:nvCxnSpPr>
        <p:spPr bwMode="auto">
          <a:xfrm rot="16200000" flipH="1">
            <a:off x="5343525" y="3333750"/>
            <a:ext cx="606425" cy="244475"/>
          </a:xfrm>
          <a:prstGeom prst="bentConnector3">
            <a:avLst>
              <a:gd name="adj1" fmla="val 4869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AutoShape 60"/>
          <p:cNvCxnSpPr>
            <a:cxnSpLocks noChangeShapeType="1"/>
            <a:stCxn id="53" idx="2"/>
            <a:endCxn id="55" idx="3"/>
          </p:cNvCxnSpPr>
          <p:nvPr/>
        </p:nvCxnSpPr>
        <p:spPr bwMode="auto">
          <a:xfrm rot="5400000" flipH="1" flipV="1">
            <a:off x="4754563" y="3281362"/>
            <a:ext cx="1536700" cy="3175"/>
          </a:xfrm>
          <a:prstGeom prst="bentConnector5">
            <a:avLst>
              <a:gd name="adj1" fmla="val -14875"/>
              <a:gd name="adj2" fmla="val 22900000"/>
              <a:gd name="adj3" fmla="val 11394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4" name="Group 61"/>
          <p:cNvGrpSpPr>
            <a:grpSpLocks/>
          </p:cNvGrpSpPr>
          <p:nvPr/>
        </p:nvGrpSpPr>
        <p:grpSpPr bwMode="auto">
          <a:xfrm>
            <a:off x="6934200" y="3748088"/>
            <a:ext cx="838200" cy="319087"/>
            <a:chOff x="2112" y="2784"/>
            <a:chExt cx="528" cy="201"/>
          </a:xfrm>
        </p:grpSpPr>
        <p:sp>
          <p:nvSpPr>
            <p:cNvPr id="65" name="Freeform 62"/>
            <p:cNvSpPr>
              <a:spLocks/>
            </p:cNvSpPr>
            <p:nvPr/>
          </p:nvSpPr>
          <p:spPr bwMode="auto">
            <a:xfrm rot="5400000" flipV="1">
              <a:off x="2275" y="2621"/>
              <a:ext cx="201" cy="528"/>
            </a:xfrm>
            <a:custGeom>
              <a:avLst/>
              <a:gdLst>
                <a:gd name="T0" fmla="*/ 0 w 97"/>
                <a:gd name="T1" fmla="*/ 0 h 289"/>
                <a:gd name="T2" fmla="*/ 0 w 97"/>
                <a:gd name="T3" fmla="*/ 96 h 289"/>
                <a:gd name="T4" fmla="*/ 48 w 97"/>
                <a:gd name="T5" fmla="*/ 144 h 289"/>
                <a:gd name="T6" fmla="*/ 0 w 97"/>
                <a:gd name="T7" fmla="*/ 192 h 289"/>
                <a:gd name="T8" fmla="*/ 0 w 97"/>
                <a:gd name="T9" fmla="*/ 288 h 289"/>
                <a:gd name="T10" fmla="*/ 96 w 97"/>
                <a:gd name="T11" fmla="*/ 192 h 289"/>
                <a:gd name="T12" fmla="*/ 96 w 97"/>
                <a:gd name="T13" fmla="*/ 96 h 289"/>
                <a:gd name="T14" fmla="*/ 0 w 97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89">
                  <a:moveTo>
                    <a:pt x="0" y="0"/>
                  </a:moveTo>
                  <a:lnTo>
                    <a:pt x="0" y="96"/>
                  </a:lnTo>
                  <a:lnTo>
                    <a:pt x="48" y="144"/>
                  </a:lnTo>
                  <a:lnTo>
                    <a:pt x="0" y="192"/>
                  </a:lnTo>
                  <a:lnTo>
                    <a:pt x="0" y="288"/>
                  </a:lnTo>
                  <a:lnTo>
                    <a:pt x="96" y="192"/>
                  </a:lnTo>
                  <a:lnTo>
                    <a:pt x="96" y="96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2188" y="2793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2508" y="279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2234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2471" y="2881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2353" y="2888"/>
              <a:ext cx="44" cy="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2352" y="2945"/>
              <a:ext cx="44" cy="3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grpSp>
        <p:nvGrpSpPr>
          <p:cNvPr id="72" name="Group 69"/>
          <p:cNvGrpSpPr>
            <a:grpSpLocks/>
          </p:cNvGrpSpPr>
          <p:nvPr/>
        </p:nvGrpSpPr>
        <p:grpSpPr bwMode="auto">
          <a:xfrm rot="-5400000">
            <a:off x="7048500" y="2338388"/>
            <a:ext cx="609600" cy="990600"/>
            <a:chOff x="3984" y="2573"/>
            <a:chExt cx="288" cy="254"/>
          </a:xfrm>
        </p:grpSpPr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3984" y="2573"/>
              <a:ext cx="288" cy="2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71"/>
            <p:cNvSpPr>
              <a:spLocks noChangeShapeType="1"/>
            </p:cNvSpPr>
            <p:nvPr/>
          </p:nvSpPr>
          <p:spPr bwMode="auto">
            <a:xfrm>
              <a:off x="4224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2"/>
            <p:cNvSpPr>
              <a:spLocks noChangeShapeType="1"/>
            </p:cNvSpPr>
            <p:nvPr/>
          </p:nvSpPr>
          <p:spPr bwMode="auto">
            <a:xfrm>
              <a:off x="4176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73"/>
            <p:cNvSpPr>
              <a:spLocks noChangeShapeType="1"/>
            </p:cNvSpPr>
            <p:nvPr/>
          </p:nvSpPr>
          <p:spPr bwMode="auto">
            <a:xfrm>
              <a:off x="4128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4"/>
            <p:cNvSpPr>
              <a:spLocks noChangeShapeType="1"/>
            </p:cNvSpPr>
            <p:nvPr/>
          </p:nvSpPr>
          <p:spPr bwMode="auto">
            <a:xfrm>
              <a:off x="4080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75"/>
            <p:cNvSpPr>
              <a:spLocks noChangeShapeType="1"/>
            </p:cNvSpPr>
            <p:nvPr/>
          </p:nvSpPr>
          <p:spPr bwMode="auto">
            <a:xfrm>
              <a:off x="4032" y="2573"/>
              <a:ext cx="0" cy="25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79" name="AutoShape 76"/>
          <p:cNvCxnSpPr>
            <a:cxnSpLocks noChangeShapeType="1"/>
            <a:stCxn id="73" idx="1"/>
            <a:endCxn id="66" idx="0"/>
          </p:cNvCxnSpPr>
          <p:nvPr/>
        </p:nvCxnSpPr>
        <p:spPr bwMode="auto">
          <a:xfrm rot="5400000">
            <a:off x="6916738" y="3325812"/>
            <a:ext cx="609600" cy="263525"/>
          </a:xfrm>
          <a:prstGeom prst="bentConnector3">
            <a:avLst>
              <a:gd name="adj1" fmla="val 48699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AutoShape 77"/>
          <p:cNvCxnSpPr>
            <a:cxnSpLocks noChangeShapeType="1"/>
            <a:stCxn id="73" idx="1"/>
            <a:endCxn id="67" idx="0"/>
          </p:cNvCxnSpPr>
          <p:nvPr/>
        </p:nvCxnSpPr>
        <p:spPr bwMode="auto">
          <a:xfrm rot="16200000" flipH="1">
            <a:off x="7172325" y="3333750"/>
            <a:ext cx="606425" cy="244475"/>
          </a:xfrm>
          <a:prstGeom prst="bentConnector3">
            <a:avLst>
              <a:gd name="adj1" fmla="val 4869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AutoShape 78"/>
          <p:cNvCxnSpPr>
            <a:cxnSpLocks noChangeShapeType="1"/>
            <a:stCxn id="71" idx="2"/>
            <a:endCxn id="73" idx="3"/>
          </p:cNvCxnSpPr>
          <p:nvPr/>
        </p:nvCxnSpPr>
        <p:spPr bwMode="auto">
          <a:xfrm rot="5400000" flipH="1" flipV="1">
            <a:off x="6583363" y="3281362"/>
            <a:ext cx="1536700" cy="3175"/>
          </a:xfrm>
          <a:prstGeom prst="bentConnector5">
            <a:avLst>
              <a:gd name="adj1" fmla="val -14875"/>
              <a:gd name="adj2" fmla="val 22900000"/>
              <a:gd name="adj3" fmla="val 11394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AutoShape 79"/>
          <p:cNvCxnSpPr>
            <a:cxnSpLocks noChangeShapeType="1"/>
            <a:stCxn id="6" idx="3"/>
          </p:cNvCxnSpPr>
          <p:nvPr/>
        </p:nvCxnSpPr>
        <p:spPr bwMode="auto">
          <a:xfrm>
            <a:off x="1614488" y="1638300"/>
            <a:ext cx="2843212" cy="40481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Line 80"/>
          <p:cNvSpPr>
            <a:spLocks noChangeShapeType="1"/>
          </p:cNvSpPr>
          <p:nvPr/>
        </p:nvSpPr>
        <p:spPr bwMode="auto">
          <a:xfrm>
            <a:off x="1752600" y="4267200"/>
            <a:ext cx="6248400" cy="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81"/>
          <p:cNvSpPr>
            <a:spLocks noChangeShapeType="1"/>
          </p:cNvSpPr>
          <p:nvPr/>
        </p:nvSpPr>
        <p:spPr bwMode="auto">
          <a:xfrm>
            <a:off x="2895600" y="2209800"/>
            <a:ext cx="0" cy="3048000"/>
          </a:xfrm>
          <a:prstGeom prst="line">
            <a:avLst/>
          </a:prstGeom>
          <a:noFill/>
          <a:ln w="38100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82"/>
          <p:cNvSpPr>
            <a:spLocks noChangeShapeType="1"/>
          </p:cNvSpPr>
          <p:nvPr/>
        </p:nvSpPr>
        <p:spPr bwMode="auto">
          <a:xfrm>
            <a:off x="4724400" y="2209800"/>
            <a:ext cx="0" cy="3048000"/>
          </a:xfrm>
          <a:prstGeom prst="line">
            <a:avLst/>
          </a:prstGeom>
          <a:noFill/>
          <a:ln w="38100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83"/>
          <p:cNvSpPr>
            <a:spLocks noChangeShapeType="1"/>
          </p:cNvSpPr>
          <p:nvPr/>
        </p:nvSpPr>
        <p:spPr bwMode="auto">
          <a:xfrm>
            <a:off x="6629400" y="2209800"/>
            <a:ext cx="0" cy="3048000"/>
          </a:xfrm>
          <a:prstGeom prst="line">
            <a:avLst/>
          </a:prstGeom>
          <a:noFill/>
          <a:ln w="38100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1524000" y="4495800"/>
            <a:ext cx="876300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Mem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3276600" y="4495800"/>
            <a:ext cx="876300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en-US"/>
              <a:t>Local</a:t>
            </a:r>
            <a:br>
              <a:rPr lang="en-US"/>
            </a:br>
            <a:r>
              <a:rPr lang="en-US"/>
              <a:t>Mem</a:t>
            </a:r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105400" y="4495800"/>
            <a:ext cx="876300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en-US"/>
              <a:t>Local</a:t>
            </a:r>
            <a:br>
              <a:rPr lang="en-US"/>
            </a:br>
            <a:r>
              <a:rPr lang="en-US"/>
              <a:t>Mem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6934200" y="4495800"/>
            <a:ext cx="876300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en-US"/>
              <a:t>Local</a:t>
            </a:r>
            <a:br>
              <a:rPr lang="en-US"/>
            </a:br>
            <a:r>
              <a:rPr lang="en-US"/>
              <a:t>Mem</a:t>
            </a:r>
          </a:p>
        </p:txBody>
      </p:sp>
      <p:sp>
        <p:nvSpPr>
          <p:cNvPr id="91" name="Line 88"/>
          <p:cNvSpPr>
            <a:spLocks noChangeShapeType="1"/>
          </p:cNvSpPr>
          <p:nvPr/>
        </p:nvSpPr>
        <p:spPr bwMode="auto">
          <a:xfrm>
            <a:off x="1600200" y="5715000"/>
            <a:ext cx="6248400" cy="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" name="Group 89"/>
          <p:cNvGrpSpPr>
            <a:grpSpLocks/>
          </p:cNvGrpSpPr>
          <p:nvPr/>
        </p:nvGrpSpPr>
        <p:grpSpPr bwMode="auto">
          <a:xfrm>
            <a:off x="1981200" y="5257800"/>
            <a:ext cx="5334000" cy="457200"/>
            <a:chOff x="1248" y="3216"/>
            <a:chExt cx="3360" cy="144"/>
          </a:xfrm>
        </p:grpSpPr>
        <p:sp>
          <p:nvSpPr>
            <p:cNvPr id="93" name="Line 90"/>
            <p:cNvSpPr>
              <a:spLocks noChangeShapeType="1"/>
            </p:cNvSpPr>
            <p:nvPr/>
          </p:nvSpPr>
          <p:spPr bwMode="auto">
            <a:xfrm>
              <a:off x="1248" y="3216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91"/>
            <p:cNvSpPr>
              <a:spLocks noChangeShapeType="1"/>
            </p:cNvSpPr>
            <p:nvPr/>
          </p:nvSpPr>
          <p:spPr bwMode="auto">
            <a:xfrm>
              <a:off x="2352" y="3216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92"/>
            <p:cNvSpPr>
              <a:spLocks noChangeShapeType="1"/>
            </p:cNvSpPr>
            <p:nvPr/>
          </p:nvSpPr>
          <p:spPr bwMode="auto">
            <a:xfrm>
              <a:off x="3504" y="3216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93"/>
            <p:cNvSpPr>
              <a:spLocks noChangeShapeType="1"/>
            </p:cNvSpPr>
            <p:nvPr/>
          </p:nvSpPr>
          <p:spPr bwMode="auto">
            <a:xfrm>
              <a:off x="4608" y="3216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984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FE14-D29B-8F4D-B973-B41222EC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vs. Vector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F377C-9BB9-8849-94D5-003DB802A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338" y="4717256"/>
            <a:ext cx="3276600" cy="3367087"/>
          </a:xfrm>
        </p:spPr>
        <p:txBody>
          <a:bodyPr/>
          <a:lstStyle/>
          <a:p>
            <a:r>
              <a:rPr lang="en-US" dirty="0"/>
              <a:t>Code</a:t>
            </a:r>
          </a:p>
          <a:p>
            <a:pPr marL="457200" lvl="1" indent="0">
              <a:buNone/>
            </a:pPr>
            <a:r>
              <a:rPr lang="en-US" dirty="0"/>
              <a:t>LD VR &lt;- A[3:0]</a:t>
            </a:r>
          </a:p>
          <a:p>
            <a:pPr marL="457200" lvl="1" indent="0">
              <a:buNone/>
            </a:pPr>
            <a:r>
              <a:rPr lang="en-US" dirty="0"/>
              <a:t>ADD VR = VR + 1</a:t>
            </a:r>
          </a:p>
          <a:p>
            <a:pPr marL="457200" lvl="1" indent="0">
              <a:buNone/>
            </a:pPr>
            <a:r>
              <a:rPr lang="en-US" dirty="0"/>
              <a:t>MUL VR = VR * 2</a:t>
            </a:r>
          </a:p>
          <a:p>
            <a:pPr marL="457200" lvl="1" indent="0">
              <a:buNone/>
            </a:pPr>
            <a:r>
              <a:rPr lang="en-US" dirty="0"/>
              <a:t>ST A[3:0] &lt;- VR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82316-4D07-9645-9809-89D9E2112B9E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 altLang="en-US"/>
              <a:t>© Derek Chiou &amp; Mattan Erez &amp; Dam Sunwoo</a:t>
            </a:r>
            <a:endParaRPr lang="en-US" alt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69B791-8A50-144C-BC39-0D620BB0D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19511"/>
              </p:ext>
            </p:extLst>
          </p:nvPr>
        </p:nvGraphicFramePr>
        <p:xfrm>
          <a:off x="2576057" y="2669225"/>
          <a:ext cx="7620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05477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6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1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9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3162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0BD1C1-391B-EF4A-8E90-1C8552398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30481"/>
              </p:ext>
            </p:extLst>
          </p:nvPr>
        </p:nvGraphicFramePr>
        <p:xfrm>
          <a:off x="3338057" y="2667000"/>
          <a:ext cx="7620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05477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6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1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9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3162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A087B3-E2CB-9D44-B988-04944CC18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816130"/>
              </p:ext>
            </p:extLst>
          </p:nvPr>
        </p:nvGraphicFramePr>
        <p:xfrm>
          <a:off x="4104507" y="2667000"/>
          <a:ext cx="7620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05477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6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1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9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3162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038479A-6913-9B41-8934-97EA98EFE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318544"/>
              </p:ext>
            </p:extLst>
          </p:nvPr>
        </p:nvGraphicFramePr>
        <p:xfrm>
          <a:off x="4870957" y="2667000"/>
          <a:ext cx="7620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05477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6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1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9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3162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683968-137D-A047-A2E3-2781A708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408210"/>
              </p:ext>
            </p:extLst>
          </p:nvPr>
        </p:nvGraphicFramePr>
        <p:xfrm>
          <a:off x="5923575" y="2665888"/>
          <a:ext cx="7620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05477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6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1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9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3162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A5FE131-29B6-654A-8E8F-9DC37C979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265052"/>
              </p:ext>
            </p:extLst>
          </p:nvPr>
        </p:nvGraphicFramePr>
        <p:xfrm>
          <a:off x="6694475" y="3044663"/>
          <a:ext cx="7620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05477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6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1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9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3162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A2FEF1-E70C-E049-91BE-AEC0BE06B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719485"/>
              </p:ext>
            </p:extLst>
          </p:nvPr>
        </p:nvGraphicFramePr>
        <p:xfrm>
          <a:off x="7465375" y="3408680"/>
          <a:ext cx="7620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05477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6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1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9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3162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B1F0C9D-BF4E-2C4C-BA01-B7B16DB3F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52840"/>
              </p:ext>
            </p:extLst>
          </p:nvPr>
        </p:nvGraphicFramePr>
        <p:xfrm>
          <a:off x="8227375" y="3785231"/>
          <a:ext cx="7620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05477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6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1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9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31623"/>
                  </a:ext>
                </a:extLst>
              </a:tr>
            </a:tbl>
          </a:graphicData>
        </a:graphic>
      </p:graphicFrame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106867-D344-834C-AD00-7F8DA551AB14}"/>
              </a:ext>
            </a:extLst>
          </p:cNvPr>
          <p:cNvSpPr/>
          <p:nvPr/>
        </p:nvSpPr>
        <p:spPr bwMode="auto">
          <a:xfrm>
            <a:off x="2606785" y="1556348"/>
            <a:ext cx="700543" cy="762000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Gothic" pitchFamily="34" charset="0"/>
                <a:cs typeface="Times New Roman" pitchFamily="18" charset="0"/>
              </a:rPr>
              <a:t>PE0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8A59D14-DA5C-2B48-A84C-49CCAF369715}"/>
              </a:ext>
            </a:extLst>
          </p:cNvPr>
          <p:cNvSpPr/>
          <p:nvPr/>
        </p:nvSpPr>
        <p:spPr bwMode="auto">
          <a:xfrm>
            <a:off x="3366423" y="1540984"/>
            <a:ext cx="700543" cy="762000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Gothic" pitchFamily="34" charset="0"/>
                <a:cs typeface="Times New Roman" pitchFamily="18" charset="0"/>
              </a:rPr>
              <a:t>PE1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4352883-D59E-724B-AB74-37296B064387}"/>
              </a:ext>
            </a:extLst>
          </p:cNvPr>
          <p:cNvSpPr/>
          <p:nvPr/>
        </p:nvSpPr>
        <p:spPr bwMode="auto">
          <a:xfrm>
            <a:off x="4135235" y="1540984"/>
            <a:ext cx="700543" cy="762000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Gothic" pitchFamily="34" charset="0"/>
                <a:cs typeface="Times New Roman" pitchFamily="18" charset="0"/>
              </a:rPr>
              <a:t>PE2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C1B9B5-E088-BF4D-8C09-666C2E2B35B7}"/>
              </a:ext>
            </a:extLst>
          </p:cNvPr>
          <p:cNvSpPr/>
          <p:nvPr/>
        </p:nvSpPr>
        <p:spPr bwMode="auto">
          <a:xfrm>
            <a:off x="4901685" y="1540984"/>
            <a:ext cx="700543" cy="762000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Gothic" pitchFamily="34" charset="0"/>
                <a:cs typeface="Times New Roman" pitchFamily="18" charset="0"/>
              </a:rPr>
              <a:t>PE3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AA8477-31FD-D34C-9853-A37C6F3F498C}"/>
              </a:ext>
            </a:extLst>
          </p:cNvPr>
          <p:cNvSpPr/>
          <p:nvPr/>
        </p:nvSpPr>
        <p:spPr bwMode="auto">
          <a:xfrm>
            <a:off x="5932475" y="1533180"/>
            <a:ext cx="700543" cy="762000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Gothic" pitchFamily="34" charset="0"/>
                <a:cs typeface="Times New Roman" pitchFamily="18" charset="0"/>
              </a:rPr>
              <a:t>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5FE429D-95E5-5248-AC6D-2B0377F1D9F7}"/>
              </a:ext>
            </a:extLst>
          </p:cNvPr>
          <p:cNvSpPr/>
          <p:nvPr/>
        </p:nvSpPr>
        <p:spPr bwMode="auto">
          <a:xfrm>
            <a:off x="6692113" y="1517816"/>
            <a:ext cx="700543" cy="762000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Gothic" pitchFamily="34" charset="0"/>
                <a:cs typeface="Times New Roman" pitchFamily="18" charset="0"/>
              </a:rPr>
              <a:t>ADD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BEC7C6D-2E3A-614D-AA91-5356CA94F0DB}"/>
              </a:ext>
            </a:extLst>
          </p:cNvPr>
          <p:cNvSpPr/>
          <p:nvPr/>
        </p:nvSpPr>
        <p:spPr bwMode="auto">
          <a:xfrm>
            <a:off x="7460925" y="1517816"/>
            <a:ext cx="700543" cy="762000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Gothic" pitchFamily="34" charset="0"/>
                <a:cs typeface="Times New Roman" pitchFamily="18" charset="0"/>
              </a:rPr>
              <a:t>MUL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9F1E52A-0B08-E04A-81E6-2729384D733D}"/>
              </a:ext>
            </a:extLst>
          </p:cNvPr>
          <p:cNvSpPr/>
          <p:nvPr/>
        </p:nvSpPr>
        <p:spPr bwMode="auto">
          <a:xfrm>
            <a:off x="8227375" y="1517816"/>
            <a:ext cx="700543" cy="762000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Gothic" pitchFamily="34" charset="0"/>
                <a:cs typeface="Times New Roman" pitchFamily="18" charset="0"/>
              </a:rPr>
              <a:t>ST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77653BA-83E0-6B4E-A830-307855F2CFC9}"/>
              </a:ext>
            </a:extLst>
          </p:cNvPr>
          <p:cNvSpPr/>
          <p:nvPr/>
        </p:nvSpPr>
        <p:spPr bwMode="auto">
          <a:xfrm>
            <a:off x="3366423" y="2514600"/>
            <a:ext cx="733634" cy="16002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rgbClr val="CC6633"/>
              </a:solidFill>
              <a:effectLst/>
              <a:latin typeface="Century Gothic" pitchFamily="34" charset="0"/>
              <a:cs typeface="Times New Roman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E4E7A0-7A4F-6944-8C9B-F5541A5FCDA7}"/>
              </a:ext>
            </a:extLst>
          </p:cNvPr>
          <p:cNvCxnSpPr/>
          <p:nvPr/>
        </p:nvCxnSpPr>
        <p:spPr bwMode="auto">
          <a:xfrm>
            <a:off x="2204790" y="2664775"/>
            <a:ext cx="0" cy="2227265"/>
          </a:xfrm>
          <a:prstGeom prst="straightConnector1">
            <a:avLst/>
          </a:prstGeom>
          <a:noFill/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252EF4-687B-2346-99B9-185C0048D7CB}"/>
              </a:ext>
            </a:extLst>
          </p:cNvPr>
          <p:cNvSpPr txBox="1"/>
          <p:nvPr/>
        </p:nvSpPr>
        <p:spPr>
          <a:xfrm>
            <a:off x="1318689" y="3314700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81A86-2F77-3C4A-BE68-93FAFCABCBF3}"/>
              </a:ext>
            </a:extLst>
          </p:cNvPr>
          <p:cNvSpPr txBox="1"/>
          <p:nvPr/>
        </p:nvSpPr>
        <p:spPr>
          <a:xfrm>
            <a:off x="3048824" y="4148692"/>
            <a:ext cx="167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Different op in same space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EBE081D-45FA-2241-9A3A-978DF277F0B3}"/>
              </a:ext>
            </a:extLst>
          </p:cNvPr>
          <p:cNvSpPr/>
          <p:nvPr/>
        </p:nvSpPr>
        <p:spPr bwMode="auto">
          <a:xfrm>
            <a:off x="5994631" y="3771029"/>
            <a:ext cx="2994744" cy="37766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BDEAA9-BDDA-CE45-894C-976F2280B3DB}"/>
              </a:ext>
            </a:extLst>
          </p:cNvPr>
          <p:cNvSpPr txBox="1"/>
          <p:nvPr/>
        </p:nvSpPr>
        <p:spPr>
          <a:xfrm>
            <a:off x="5147677" y="4131925"/>
            <a:ext cx="152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Different op at same time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475078-18C4-804C-9468-0CE0D7890688}"/>
              </a:ext>
            </a:extLst>
          </p:cNvPr>
          <p:cNvSpPr/>
          <p:nvPr/>
        </p:nvSpPr>
        <p:spPr bwMode="auto">
          <a:xfrm>
            <a:off x="2590302" y="2671841"/>
            <a:ext cx="2994744" cy="37766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E74BC0-880F-1C4C-B1B8-6870052896C9}"/>
              </a:ext>
            </a:extLst>
          </p:cNvPr>
          <p:cNvSpPr txBox="1"/>
          <p:nvPr/>
        </p:nvSpPr>
        <p:spPr>
          <a:xfrm>
            <a:off x="1473303" y="2284000"/>
            <a:ext cx="167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Same op at same time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6AE149E-860C-F347-94F3-8428D942B902}"/>
              </a:ext>
            </a:extLst>
          </p:cNvPr>
          <p:cNvSpPr/>
          <p:nvPr/>
        </p:nvSpPr>
        <p:spPr bwMode="auto">
          <a:xfrm>
            <a:off x="6722841" y="2927823"/>
            <a:ext cx="733634" cy="16002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entury Gothic" pitchFamily="34" charset="0"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rgbClr val="CC6633"/>
              </a:solidFill>
              <a:effectLst/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666794-3CB8-6746-8ECE-0D48FD2836BD}"/>
              </a:ext>
            </a:extLst>
          </p:cNvPr>
          <p:cNvSpPr txBox="1"/>
          <p:nvPr/>
        </p:nvSpPr>
        <p:spPr>
          <a:xfrm>
            <a:off x="6482433" y="4717256"/>
            <a:ext cx="167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Same op in same space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FB5ACE-2F75-7549-A778-537F3F0AC080}"/>
              </a:ext>
            </a:extLst>
          </p:cNvPr>
          <p:cNvSpPr txBox="1"/>
          <p:nvPr/>
        </p:nvSpPr>
        <p:spPr>
          <a:xfrm>
            <a:off x="3596724" y="112291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8F3941-8BB2-484A-9481-DF1430857817}"/>
              </a:ext>
            </a:extLst>
          </p:cNvPr>
          <p:cNvSpPr txBox="1"/>
          <p:nvPr/>
        </p:nvSpPr>
        <p:spPr>
          <a:xfrm>
            <a:off x="6785839" y="1083923"/>
            <a:ext cx="1057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19960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CCF56A-514A-1F4E-8FD6-2452964D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0" y="2948246"/>
            <a:ext cx="4902175" cy="3394075"/>
          </a:xfrm>
          <a:prstGeom prst="rect">
            <a:avLst/>
          </a:prstGeom>
        </p:spPr>
      </p:pic>
      <p:sp>
        <p:nvSpPr>
          <p:cNvPr id="118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Cray-1 (1976)</a:t>
            </a:r>
          </a:p>
        </p:txBody>
      </p:sp>
      <p:sp>
        <p:nvSpPr>
          <p:cNvPr id="1187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/>
              <a:t>http://</a:t>
            </a:r>
            <a:r>
              <a:rPr lang="en-US" sz="1200" dirty="0" err="1"/>
              <a:t>www.flickr.com</a:t>
            </a:r>
            <a:r>
              <a:rPr lang="en-US" sz="1200" dirty="0"/>
              <a:t>/photos/</a:t>
            </a:r>
            <a:r>
              <a:rPr lang="en-US" sz="1200" dirty="0" err="1"/>
              <a:t>laughingsquid</a:t>
            </a:r>
            <a:r>
              <a:rPr lang="en-US" sz="1200" dirty="0"/>
              <a:t>/102686307/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pic>
        <p:nvPicPr>
          <p:cNvPr id="1187844" name="Picture 4" descr="Cray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28600"/>
            <a:ext cx="42291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67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F8989-0CFE-A447-A55B-C7B8108B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Cray-1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28B48-70FC-3040-A78C-97EC1841E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3513"/>
            <a:ext cx="3657600" cy="5408613"/>
          </a:xfrm>
        </p:spPr>
        <p:txBody>
          <a:bodyPr/>
          <a:lstStyle/>
          <a:p>
            <a:r>
              <a:rPr lang="en-US" dirty="0"/>
              <a:t>From Cray-1 paper (1977)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A6C2B-36E9-7047-8FDE-7F4BAA82180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 altLang="en-US"/>
              <a:t>© Derek Chiou &amp; Mattan Erez &amp; Dam Sunwoo</a:t>
            </a: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B42F2-9C9B-C441-B4EB-8387FADBF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015" y="838200"/>
            <a:ext cx="5097985" cy="59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7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039" name="Rectangle 151"/>
          <p:cNvSpPr>
            <a:spLocks noGrp="1" noChangeArrowheads="1"/>
          </p:cNvSpPr>
          <p:nvPr>
            <p:ph type="title"/>
          </p:nvPr>
        </p:nvSpPr>
        <p:spPr>
          <a:xfrm>
            <a:off x="388415" y="457200"/>
            <a:ext cx="8603185" cy="90011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dirty="0"/>
              <a:t>Cray-1 (1976)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3" name="Footer Placeholder 4"/>
          <p:cNvSpPr>
            <a:spLocks noGrp="1"/>
          </p:cNvSpPr>
          <p:nvPr>
            <p:ph type="ft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i-FI" altLang="en-US"/>
              <a:t>© Derek Chiou &amp; Mattan Erez &amp; Dam Sunwoo</a:t>
            </a:r>
            <a:endParaRPr lang="en-US" altLang="en-US"/>
          </a:p>
        </p:txBody>
      </p:sp>
      <p:grpSp>
        <p:nvGrpSpPr>
          <p:cNvPr id="1189890" name="Group 2"/>
          <p:cNvGrpSpPr>
            <a:grpSpLocks/>
          </p:cNvGrpSpPr>
          <p:nvPr/>
        </p:nvGrpSpPr>
        <p:grpSpPr bwMode="auto">
          <a:xfrm>
            <a:off x="1352550" y="1489075"/>
            <a:ext cx="6756400" cy="4899025"/>
            <a:chOff x="852" y="938"/>
            <a:chExt cx="4256" cy="3086"/>
          </a:xfrm>
        </p:grpSpPr>
        <p:grpSp>
          <p:nvGrpSpPr>
            <p:cNvPr id="1189891" name="Group 3"/>
            <p:cNvGrpSpPr>
              <a:grpSpLocks/>
            </p:cNvGrpSpPr>
            <p:nvPr/>
          </p:nvGrpSpPr>
          <p:grpSpPr bwMode="auto">
            <a:xfrm>
              <a:off x="908" y="1786"/>
              <a:ext cx="857" cy="1884"/>
              <a:chOff x="908" y="1786"/>
              <a:chExt cx="857" cy="1884"/>
            </a:xfrm>
          </p:grpSpPr>
          <p:sp>
            <p:nvSpPr>
              <p:cNvPr id="1189892" name="Rectangle 4"/>
              <p:cNvSpPr>
                <a:spLocks noChangeArrowheads="1"/>
              </p:cNvSpPr>
              <p:nvPr/>
            </p:nvSpPr>
            <p:spPr bwMode="auto">
              <a:xfrm>
                <a:off x="916" y="1786"/>
                <a:ext cx="827" cy="1851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893" name="Rectangle 5"/>
              <p:cNvSpPr>
                <a:spLocks noChangeArrowheads="1"/>
              </p:cNvSpPr>
              <p:nvPr/>
            </p:nvSpPr>
            <p:spPr bwMode="auto">
              <a:xfrm>
                <a:off x="908" y="2020"/>
                <a:ext cx="857" cy="16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7788" tIns="39688" rIns="77788" bIns="39688" anchor="ctr">
                <a:spAutoFit/>
              </a:bodyPr>
              <a:lstStyle/>
              <a:p>
                <a:pPr algn="l" defTabSz="661988"/>
                <a:r>
                  <a:rPr lang="en-US" sz="1500" b="1" dirty="0"/>
                  <a:t>Single Port</a:t>
                </a:r>
              </a:p>
              <a:p>
                <a:pPr algn="l" defTabSz="661988"/>
                <a:r>
                  <a:rPr lang="en-US" sz="1500" b="1" dirty="0"/>
                  <a:t>Memory </a:t>
                </a:r>
              </a:p>
              <a:p>
                <a:pPr algn="l" defTabSz="661988"/>
                <a:r>
                  <a:rPr lang="en-US" sz="1500" b="1" dirty="0"/>
                  <a:t>(320MW/sec)</a:t>
                </a:r>
              </a:p>
              <a:p>
                <a:pPr algn="l" defTabSz="661988"/>
                <a:endParaRPr lang="en-US" sz="1500" b="1" dirty="0"/>
              </a:p>
              <a:p>
                <a:pPr algn="l" defTabSz="661988"/>
                <a:endParaRPr lang="en-US" sz="1500" b="1" dirty="0"/>
              </a:p>
              <a:p>
                <a:pPr algn="l" defTabSz="661988"/>
                <a:endParaRPr lang="en-US" sz="1500" b="1" dirty="0"/>
              </a:p>
              <a:p>
                <a:pPr algn="l" defTabSz="661988"/>
                <a:r>
                  <a:rPr lang="en-US" sz="1500" b="1" dirty="0"/>
                  <a:t>16 banks of</a:t>
                </a:r>
              </a:p>
              <a:p>
                <a:pPr algn="l" defTabSz="661988"/>
                <a:r>
                  <a:rPr lang="en-US" sz="1500" b="1" dirty="0"/>
                  <a:t>64-bit word</a:t>
                </a:r>
              </a:p>
              <a:p>
                <a:pPr algn="l" defTabSz="661988"/>
                <a:r>
                  <a:rPr lang="en-US" sz="1500" b="1" dirty="0"/>
                  <a:t>+ </a:t>
                </a:r>
              </a:p>
              <a:p>
                <a:pPr algn="l" defTabSz="661988"/>
                <a:r>
                  <a:rPr lang="en-US" sz="1500" b="1" dirty="0"/>
                  <a:t>8-bit SECDED</a:t>
                </a:r>
              </a:p>
            </p:txBody>
          </p:sp>
        </p:grpSp>
        <p:grpSp>
          <p:nvGrpSpPr>
            <p:cNvPr id="1189894" name="Group 6"/>
            <p:cNvGrpSpPr>
              <a:grpSpLocks/>
            </p:cNvGrpSpPr>
            <p:nvPr/>
          </p:nvGrpSpPr>
          <p:grpSpPr bwMode="auto">
            <a:xfrm>
              <a:off x="1751" y="1941"/>
              <a:ext cx="1428" cy="1042"/>
              <a:chOff x="1751" y="1941"/>
              <a:chExt cx="1428" cy="1042"/>
            </a:xfrm>
          </p:grpSpPr>
          <p:sp>
            <p:nvSpPr>
              <p:cNvPr id="1189895" name="Rectangle 7"/>
              <p:cNvSpPr>
                <a:spLocks noChangeArrowheads="1"/>
              </p:cNvSpPr>
              <p:nvPr/>
            </p:nvSpPr>
            <p:spPr bwMode="auto">
              <a:xfrm>
                <a:off x="2289" y="2137"/>
                <a:ext cx="433" cy="239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896" name="Line 8"/>
              <p:cNvSpPr>
                <a:spLocks noChangeShapeType="1"/>
              </p:cNvSpPr>
              <p:nvPr/>
            </p:nvSpPr>
            <p:spPr bwMode="auto">
              <a:xfrm flipH="1">
                <a:off x="1751" y="2257"/>
                <a:ext cx="53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897" name="Line 9"/>
              <p:cNvSpPr>
                <a:spLocks noChangeShapeType="1"/>
              </p:cNvSpPr>
              <p:nvPr/>
            </p:nvSpPr>
            <p:spPr bwMode="auto">
              <a:xfrm>
                <a:off x="2730" y="2193"/>
                <a:ext cx="44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898" name="Line 10"/>
              <p:cNvSpPr>
                <a:spLocks noChangeShapeType="1"/>
              </p:cNvSpPr>
              <p:nvPr/>
            </p:nvSpPr>
            <p:spPr bwMode="auto">
              <a:xfrm flipH="1">
                <a:off x="2730" y="2320"/>
                <a:ext cx="44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899" name="Rectangle 11"/>
              <p:cNvSpPr>
                <a:spLocks noChangeArrowheads="1"/>
              </p:cNvSpPr>
              <p:nvPr/>
            </p:nvSpPr>
            <p:spPr bwMode="auto">
              <a:xfrm>
                <a:off x="1865" y="2132"/>
                <a:ext cx="267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1200" b="1"/>
                  <a:t>(A</a:t>
                </a:r>
                <a:r>
                  <a:rPr lang="en-US" sz="1200" b="1" baseline="-25000"/>
                  <a:t>0</a:t>
                </a:r>
                <a:r>
                  <a:rPr lang="en-US" sz="1200" b="1"/>
                  <a:t>)</a:t>
                </a:r>
              </a:p>
            </p:txBody>
          </p:sp>
          <p:sp>
            <p:nvSpPr>
              <p:cNvPr id="1189900" name="Line 12"/>
              <p:cNvSpPr>
                <a:spLocks noChangeShapeType="1"/>
              </p:cNvSpPr>
              <p:nvPr/>
            </p:nvSpPr>
            <p:spPr bwMode="auto">
              <a:xfrm flipH="1">
                <a:off x="1751" y="2065"/>
                <a:ext cx="142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01" name="Rectangle 13"/>
              <p:cNvSpPr>
                <a:spLocks noChangeArrowheads="1"/>
              </p:cNvSpPr>
              <p:nvPr/>
            </p:nvSpPr>
            <p:spPr bwMode="auto">
              <a:xfrm>
                <a:off x="2069" y="1941"/>
                <a:ext cx="716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1200" b="1"/>
                  <a:t>( (A</a:t>
                </a:r>
                <a:r>
                  <a:rPr lang="en-US" sz="1200" b="1" baseline="-25000"/>
                  <a:t>h</a:t>
                </a:r>
                <a:r>
                  <a:rPr lang="en-US" sz="1200" b="1"/>
                  <a:t>) + j k m )</a:t>
                </a:r>
              </a:p>
            </p:txBody>
          </p:sp>
          <p:sp>
            <p:nvSpPr>
              <p:cNvPr id="1189902" name="Rectangle 14"/>
              <p:cNvSpPr>
                <a:spLocks noChangeArrowheads="1"/>
              </p:cNvSpPr>
              <p:nvPr/>
            </p:nvSpPr>
            <p:spPr bwMode="auto">
              <a:xfrm>
                <a:off x="2273" y="2116"/>
                <a:ext cx="392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1100" b="1"/>
                  <a:t>64</a:t>
                </a:r>
              </a:p>
              <a:p>
                <a:pPr algn="l" defTabSz="661988"/>
                <a:r>
                  <a:rPr lang="en-US" sz="1100" b="1"/>
                  <a:t>T Regs</a:t>
                </a:r>
              </a:p>
            </p:txBody>
          </p:sp>
          <p:sp>
            <p:nvSpPr>
              <p:cNvPr id="1189903" name="Rectangle 15"/>
              <p:cNvSpPr>
                <a:spLocks noChangeArrowheads="1"/>
              </p:cNvSpPr>
              <p:nvPr/>
            </p:nvSpPr>
            <p:spPr bwMode="auto">
              <a:xfrm>
                <a:off x="2289" y="2743"/>
                <a:ext cx="433" cy="240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904" name="Line 16"/>
              <p:cNvSpPr>
                <a:spLocks noChangeShapeType="1"/>
              </p:cNvSpPr>
              <p:nvPr/>
            </p:nvSpPr>
            <p:spPr bwMode="auto">
              <a:xfrm flipH="1">
                <a:off x="1751" y="2863"/>
                <a:ext cx="53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05" name="Line 17"/>
              <p:cNvSpPr>
                <a:spLocks noChangeShapeType="1"/>
              </p:cNvSpPr>
              <p:nvPr/>
            </p:nvSpPr>
            <p:spPr bwMode="auto">
              <a:xfrm>
                <a:off x="2730" y="2799"/>
                <a:ext cx="44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06" name="Line 18"/>
              <p:cNvSpPr>
                <a:spLocks noChangeShapeType="1"/>
              </p:cNvSpPr>
              <p:nvPr/>
            </p:nvSpPr>
            <p:spPr bwMode="auto">
              <a:xfrm flipH="1">
                <a:off x="2730" y="2927"/>
                <a:ext cx="44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07" name="Rectangle 19"/>
              <p:cNvSpPr>
                <a:spLocks noChangeArrowheads="1"/>
              </p:cNvSpPr>
              <p:nvPr/>
            </p:nvSpPr>
            <p:spPr bwMode="auto">
              <a:xfrm>
                <a:off x="1865" y="2739"/>
                <a:ext cx="267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1200" b="1"/>
                  <a:t>(A</a:t>
                </a:r>
                <a:r>
                  <a:rPr lang="en-US" sz="1200" b="1" baseline="-25000"/>
                  <a:t>0</a:t>
                </a:r>
                <a:r>
                  <a:rPr lang="en-US" sz="1200" b="1"/>
                  <a:t>)</a:t>
                </a:r>
              </a:p>
            </p:txBody>
          </p:sp>
          <p:sp>
            <p:nvSpPr>
              <p:cNvPr id="1189908" name="Line 20"/>
              <p:cNvSpPr>
                <a:spLocks noChangeShapeType="1"/>
              </p:cNvSpPr>
              <p:nvPr/>
            </p:nvSpPr>
            <p:spPr bwMode="auto">
              <a:xfrm flipH="1">
                <a:off x="1751" y="2671"/>
                <a:ext cx="142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09" name="Rectangle 21"/>
              <p:cNvSpPr>
                <a:spLocks noChangeArrowheads="1"/>
              </p:cNvSpPr>
              <p:nvPr/>
            </p:nvSpPr>
            <p:spPr bwMode="auto">
              <a:xfrm>
                <a:off x="2069" y="2548"/>
                <a:ext cx="716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1200" b="1"/>
                  <a:t>( (A</a:t>
                </a:r>
                <a:r>
                  <a:rPr lang="en-US" sz="1200" b="1" baseline="-25000"/>
                  <a:t>h</a:t>
                </a:r>
                <a:r>
                  <a:rPr lang="en-US" sz="1200" b="1"/>
                  <a:t>) + j k m )</a:t>
                </a:r>
              </a:p>
            </p:txBody>
          </p:sp>
        </p:grpSp>
        <p:sp>
          <p:nvSpPr>
            <p:cNvPr id="1189910" name="Rectangle 22"/>
            <p:cNvSpPr>
              <a:spLocks noChangeArrowheads="1"/>
            </p:cNvSpPr>
            <p:nvPr/>
          </p:nvSpPr>
          <p:spPr bwMode="auto">
            <a:xfrm>
              <a:off x="2266" y="2727"/>
              <a:ext cx="406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100" b="1" dirty="0"/>
                <a:t>64 </a:t>
              </a:r>
            </a:p>
            <a:p>
              <a:pPr algn="l" defTabSz="661988"/>
              <a:r>
                <a:rPr lang="en-US" sz="1100" b="1" dirty="0"/>
                <a:t>B </a:t>
              </a:r>
              <a:r>
                <a:rPr lang="en-US" sz="1100" b="1" dirty="0" err="1"/>
                <a:t>Regs</a:t>
              </a:r>
              <a:endParaRPr lang="en-US" sz="1100" b="1" dirty="0"/>
            </a:p>
          </p:txBody>
        </p:sp>
        <p:sp>
          <p:nvSpPr>
            <p:cNvPr id="1189911" name="Rectangle 23"/>
            <p:cNvSpPr>
              <a:spLocks noChangeArrowheads="1"/>
            </p:cNvSpPr>
            <p:nvPr/>
          </p:nvSpPr>
          <p:spPr bwMode="auto">
            <a:xfrm>
              <a:off x="2110" y="3552"/>
              <a:ext cx="81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500" b="1"/>
                <a:t>4 Instruction</a:t>
              </a:r>
              <a:endParaRPr lang="en-US" sz="1700" b="1"/>
            </a:p>
            <a:p>
              <a:pPr algn="l" defTabSz="661988"/>
              <a:r>
                <a:rPr lang="en-US" sz="1500" b="1"/>
                <a:t>    Buffers</a:t>
              </a:r>
            </a:p>
          </p:txBody>
        </p:sp>
        <p:grpSp>
          <p:nvGrpSpPr>
            <p:cNvPr id="1189912" name="Group 24"/>
            <p:cNvGrpSpPr>
              <a:grpSpLocks/>
            </p:cNvGrpSpPr>
            <p:nvPr/>
          </p:nvGrpSpPr>
          <p:grpSpPr bwMode="auto">
            <a:xfrm>
              <a:off x="1751" y="3318"/>
              <a:ext cx="2848" cy="394"/>
              <a:chOff x="1751" y="3318"/>
              <a:chExt cx="2848" cy="394"/>
            </a:xfrm>
          </p:grpSpPr>
          <p:sp>
            <p:nvSpPr>
              <p:cNvPr id="1189913" name="Line 25"/>
              <p:cNvSpPr>
                <a:spLocks noChangeShapeType="1"/>
              </p:cNvSpPr>
              <p:nvPr/>
            </p:nvSpPr>
            <p:spPr bwMode="auto">
              <a:xfrm flipV="1">
                <a:off x="1996" y="3342"/>
                <a:ext cx="245" cy="19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14" name="Line 26"/>
              <p:cNvSpPr>
                <a:spLocks noChangeShapeType="1"/>
              </p:cNvSpPr>
              <p:nvPr/>
            </p:nvSpPr>
            <p:spPr bwMode="auto">
              <a:xfrm>
                <a:off x="2037" y="3502"/>
                <a:ext cx="1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15" name="Line 27"/>
              <p:cNvSpPr>
                <a:spLocks noChangeShapeType="1"/>
              </p:cNvSpPr>
              <p:nvPr/>
            </p:nvSpPr>
            <p:spPr bwMode="auto">
              <a:xfrm>
                <a:off x="2077" y="3470"/>
                <a:ext cx="16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16" name="Line 28"/>
              <p:cNvSpPr>
                <a:spLocks noChangeShapeType="1"/>
              </p:cNvSpPr>
              <p:nvPr/>
            </p:nvSpPr>
            <p:spPr bwMode="auto">
              <a:xfrm>
                <a:off x="2118" y="3437"/>
                <a:ext cx="1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17" name="Line 29"/>
              <p:cNvSpPr>
                <a:spLocks noChangeShapeType="1"/>
              </p:cNvSpPr>
              <p:nvPr/>
            </p:nvSpPr>
            <p:spPr bwMode="auto">
              <a:xfrm>
                <a:off x="2159" y="3406"/>
                <a:ext cx="1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18" name="Rectangle 30"/>
              <p:cNvSpPr>
                <a:spLocks noChangeArrowheads="1"/>
              </p:cNvSpPr>
              <p:nvPr/>
            </p:nvSpPr>
            <p:spPr bwMode="auto">
              <a:xfrm>
                <a:off x="2330" y="3318"/>
                <a:ext cx="474" cy="144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919" name="Rectangle 31"/>
              <p:cNvSpPr>
                <a:spLocks noChangeArrowheads="1"/>
              </p:cNvSpPr>
              <p:nvPr/>
            </p:nvSpPr>
            <p:spPr bwMode="auto">
              <a:xfrm>
                <a:off x="2289" y="3350"/>
                <a:ext cx="474" cy="144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920" name="Rectangle 32"/>
              <p:cNvSpPr>
                <a:spLocks noChangeArrowheads="1"/>
              </p:cNvSpPr>
              <p:nvPr/>
            </p:nvSpPr>
            <p:spPr bwMode="auto">
              <a:xfrm>
                <a:off x="2249" y="3381"/>
                <a:ext cx="473" cy="144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921" name="Rectangle 33"/>
              <p:cNvSpPr>
                <a:spLocks noChangeArrowheads="1"/>
              </p:cNvSpPr>
              <p:nvPr/>
            </p:nvSpPr>
            <p:spPr bwMode="auto">
              <a:xfrm>
                <a:off x="2208" y="3414"/>
                <a:ext cx="473" cy="144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922" name="Rectangle 34"/>
              <p:cNvSpPr>
                <a:spLocks noChangeArrowheads="1"/>
              </p:cNvSpPr>
              <p:nvPr/>
            </p:nvSpPr>
            <p:spPr bwMode="auto">
              <a:xfrm>
                <a:off x="2198" y="3415"/>
                <a:ext cx="514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1200" b="1"/>
                  <a:t>64-bitx16</a:t>
                </a:r>
              </a:p>
            </p:txBody>
          </p:sp>
          <p:sp>
            <p:nvSpPr>
              <p:cNvPr id="1189923" name="Line 35"/>
              <p:cNvSpPr>
                <a:spLocks noChangeShapeType="1"/>
              </p:cNvSpPr>
              <p:nvPr/>
            </p:nvSpPr>
            <p:spPr bwMode="auto">
              <a:xfrm>
                <a:off x="1751" y="3533"/>
                <a:ext cx="24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24" name="Line 36"/>
              <p:cNvSpPr>
                <a:spLocks noChangeShapeType="1"/>
              </p:cNvSpPr>
              <p:nvPr/>
            </p:nvSpPr>
            <p:spPr bwMode="auto">
              <a:xfrm>
                <a:off x="1751" y="3470"/>
                <a:ext cx="32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25" name="Line 37"/>
              <p:cNvSpPr>
                <a:spLocks noChangeShapeType="1"/>
              </p:cNvSpPr>
              <p:nvPr/>
            </p:nvSpPr>
            <p:spPr bwMode="auto">
              <a:xfrm>
                <a:off x="1751" y="3406"/>
                <a:ext cx="40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26" name="Line 38"/>
              <p:cNvSpPr>
                <a:spLocks noChangeShapeType="1"/>
              </p:cNvSpPr>
              <p:nvPr/>
            </p:nvSpPr>
            <p:spPr bwMode="auto">
              <a:xfrm>
                <a:off x="1751" y="3342"/>
                <a:ext cx="49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27" name="Rectangle 39"/>
              <p:cNvSpPr>
                <a:spLocks noChangeArrowheads="1"/>
              </p:cNvSpPr>
              <p:nvPr/>
            </p:nvSpPr>
            <p:spPr bwMode="auto">
              <a:xfrm>
                <a:off x="3309" y="3414"/>
                <a:ext cx="433" cy="8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928" name="Rectangle 40"/>
              <p:cNvSpPr>
                <a:spLocks noChangeArrowheads="1"/>
              </p:cNvSpPr>
              <p:nvPr/>
            </p:nvSpPr>
            <p:spPr bwMode="auto">
              <a:xfrm>
                <a:off x="3422" y="3387"/>
                <a:ext cx="258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1200" b="1"/>
                  <a:t>NIP</a:t>
                </a:r>
              </a:p>
            </p:txBody>
          </p:sp>
          <p:sp>
            <p:nvSpPr>
              <p:cNvPr id="1189929" name="Rectangle 41"/>
              <p:cNvSpPr>
                <a:spLocks noChangeArrowheads="1"/>
              </p:cNvSpPr>
              <p:nvPr/>
            </p:nvSpPr>
            <p:spPr bwMode="auto">
              <a:xfrm>
                <a:off x="3309" y="3574"/>
                <a:ext cx="433" cy="7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930" name="Rectangle 42"/>
              <p:cNvSpPr>
                <a:spLocks noChangeArrowheads="1"/>
              </p:cNvSpPr>
              <p:nvPr/>
            </p:nvSpPr>
            <p:spPr bwMode="auto">
              <a:xfrm>
                <a:off x="3422" y="3547"/>
                <a:ext cx="247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1200" b="1"/>
                  <a:t>LIP</a:t>
                </a:r>
              </a:p>
            </p:txBody>
          </p:sp>
          <p:sp>
            <p:nvSpPr>
              <p:cNvPr id="1189931" name="Rectangle 43"/>
              <p:cNvSpPr>
                <a:spLocks noChangeArrowheads="1"/>
              </p:cNvSpPr>
              <p:nvPr/>
            </p:nvSpPr>
            <p:spPr bwMode="auto">
              <a:xfrm>
                <a:off x="4166" y="3414"/>
                <a:ext cx="433" cy="8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932" name="Rectangle 44"/>
              <p:cNvSpPr>
                <a:spLocks noChangeArrowheads="1"/>
              </p:cNvSpPr>
              <p:nvPr/>
            </p:nvSpPr>
            <p:spPr bwMode="auto">
              <a:xfrm>
                <a:off x="4279" y="3387"/>
                <a:ext cx="258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1200" b="1"/>
                  <a:t>CIP</a:t>
                </a:r>
              </a:p>
            </p:txBody>
          </p:sp>
          <p:sp>
            <p:nvSpPr>
              <p:cNvPr id="1189933" name="Line 45"/>
              <p:cNvSpPr>
                <a:spLocks noChangeShapeType="1"/>
              </p:cNvSpPr>
              <p:nvPr/>
            </p:nvSpPr>
            <p:spPr bwMode="auto">
              <a:xfrm flipV="1">
                <a:off x="2853" y="3406"/>
                <a:ext cx="122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34" name="Line 46"/>
              <p:cNvSpPr>
                <a:spLocks noChangeShapeType="1"/>
              </p:cNvSpPr>
              <p:nvPr/>
            </p:nvSpPr>
            <p:spPr bwMode="auto">
              <a:xfrm>
                <a:off x="2934" y="3437"/>
                <a:ext cx="36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35" name="Line 47"/>
              <p:cNvSpPr>
                <a:spLocks noChangeShapeType="1"/>
              </p:cNvSpPr>
              <p:nvPr/>
            </p:nvSpPr>
            <p:spPr bwMode="auto">
              <a:xfrm>
                <a:off x="2689" y="3502"/>
                <a:ext cx="16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36" name="Line 48"/>
              <p:cNvSpPr>
                <a:spLocks noChangeShapeType="1"/>
              </p:cNvSpPr>
              <p:nvPr/>
            </p:nvSpPr>
            <p:spPr bwMode="auto">
              <a:xfrm>
                <a:off x="2730" y="3470"/>
                <a:ext cx="1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37" name="Line 49"/>
              <p:cNvSpPr>
                <a:spLocks noChangeShapeType="1"/>
              </p:cNvSpPr>
              <p:nvPr/>
            </p:nvSpPr>
            <p:spPr bwMode="auto">
              <a:xfrm>
                <a:off x="2771" y="3437"/>
                <a:ext cx="1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38" name="Line 50"/>
              <p:cNvSpPr>
                <a:spLocks noChangeShapeType="1"/>
              </p:cNvSpPr>
              <p:nvPr/>
            </p:nvSpPr>
            <p:spPr bwMode="auto">
              <a:xfrm>
                <a:off x="2812" y="3406"/>
                <a:ext cx="1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39" name="Freeform 51"/>
              <p:cNvSpPr>
                <a:spLocks/>
              </p:cNvSpPr>
              <p:nvPr/>
            </p:nvSpPr>
            <p:spPr bwMode="auto">
              <a:xfrm>
                <a:off x="3097" y="3437"/>
                <a:ext cx="205" cy="161"/>
              </a:xfrm>
              <a:custGeom>
                <a:avLst/>
                <a:gdLst>
                  <a:gd name="T0" fmla="*/ 0 w 205"/>
                  <a:gd name="T1" fmla="*/ 0 h 161"/>
                  <a:gd name="T2" fmla="*/ 0 w 205"/>
                  <a:gd name="T3" fmla="*/ 160 h 161"/>
                  <a:gd name="T4" fmla="*/ 204 w 205"/>
                  <a:gd name="T5" fmla="*/ 16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5" h="161">
                    <a:moveTo>
                      <a:pt x="0" y="0"/>
                    </a:moveTo>
                    <a:lnTo>
                      <a:pt x="0" y="160"/>
                    </a:lnTo>
                    <a:lnTo>
                      <a:pt x="204" y="16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40" name="Line 52"/>
              <p:cNvSpPr>
                <a:spLocks noChangeShapeType="1"/>
              </p:cNvSpPr>
              <p:nvPr/>
            </p:nvSpPr>
            <p:spPr bwMode="auto">
              <a:xfrm>
                <a:off x="3750" y="3437"/>
                <a:ext cx="40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89941" name="Group 53"/>
            <p:cNvGrpSpPr>
              <a:grpSpLocks/>
            </p:cNvGrpSpPr>
            <p:nvPr/>
          </p:nvGrpSpPr>
          <p:grpSpPr bwMode="auto">
            <a:xfrm>
              <a:off x="3179" y="1893"/>
              <a:ext cx="489" cy="582"/>
              <a:chOff x="3179" y="1893"/>
              <a:chExt cx="489" cy="582"/>
            </a:xfrm>
          </p:grpSpPr>
          <p:sp>
            <p:nvSpPr>
              <p:cNvPr id="1189942" name="Rectangle 54"/>
              <p:cNvSpPr>
                <a:spLocks noChangeArrowheads="1"/>
              </p:cNvSpPr>
              <p:nvPr/>
            </p:nvSpPr>
            <p:spPr bwMode="auto">
              <a:xfrm>
                <a:off x="3187" y="1914"/>
                <a:ext cx="473" cy="49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943" name="Line 55"/>
              <p:cNvSpPr>
                <a:spLocks noChangeShapeType="1"/>
              </p:cNvSpPr>
              <p:nvPr/>
            </p:nvSpPr>
            <p:spPr bwMode="auto">
              <a:xfrm>
                <a:off x="3179" y="1969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44" name="Line 56"/>
              <p:cNvSpPr>
                <a:spLocks noChangeShapeType="1"/>
              </p:cNvSpPr>
              <p:nvPr/>
            </p:nvSpPr>
            <p:spPr bwMode="auto">
              <a:xfrm>
                <a:off x="3179" y="2033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45" name="Line 57"/>
              <p:cNvSpPr>
                <a:spLocks noChangeShapeType="1"/>
              </p:cNvSpPr>
              <p:nvPr/>
            </p:nvSpPr>
            <p:spPr bwMode="auto">
              <a:xfrm>
                <a:off x="3179" y="2097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46" name="Line 58"/>
              <p:cNvSpPr>
                <a:spLocks noChangeShapeType="1"/>
              </p:cNvSpPr>
              <p:nvPr/>
            </p:nvSpPr>
            <p:spPr bwMode="auto">
              <a:xfrm>
                <a:off x="3179" y="2161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47" name="Line 59"/>
              <p:cNvSpPr>
                <a:spLocks noChangeShapeType="1"/>
              </p:cNvSpPr>
              <p:nvPr/>
            </p:nvSpPr>
            <p:spPr bwMode="auto">
              <a:xfrm>
                <a:off x="3179" y="2224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48" name="Line 60"/>
              <p:cNvSpPr>
                <a:spLocks noChangeShapeType="1"/>
              </p:cNvSpPr>
              <p:nvPr/>
            </p:nvSpPr>
            <p:spPr bwMode="auto">
              <a:xfrm>
                <a:off x="3179" y="2288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49" name="Line 61"/>
              <p:cNvSpPr>
                <a:spLocks noChangeShapeType="1"/>
              </p:cNvSpPr>
              <p:nvPr/>
            </p:nvSpPr>
            <p:spPr bwMode="auto">
              <a:xfrm>
                <a:off x="3179" y="2353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50" name="Rectangle 62"/>
              <p:cNvSpPr>
                <a:spLocks noChangeArrowheads="1"/>
              </p:cNvSpPr>
              <p:nvPr/>
            </p:nvSpPr>
            <p:spPr bwMode="auto">
              <a:xfrm>
                <a:off x="3334" y="1893"/>
                <a:ext cx="186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 dirty="0"/>
                  <a:t>S0</a:t>
                </a:r>
              </a:p>
            </p:txBody>
          </p:sp>
          <p:sp>
            <p:nvSpPr>
              <p:cNvPr id="1189951" name="Rectangle 63"/>
              <p:cNvSpPr>
                <a:spLocks noChangeArrowheads="1"/>
              </p:cNvSpPr>
              <p:nvPr/>
            </p:nvSpPr>
            <p:spPr bwMode="auto">
              <a:xfrm>
                <a:off x="3334" y="1957"/>
                <a:ext cx="186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S1</a:t>
                </a:r>
              </a:p>
            </p:txBody>
          </p:sp>
          <p:sp>
            <p:nvSpPr>
              <p:cNvPr id="1189952" name="Rectangle 64"/>
              <p:cNvSpPr>
                <a:spLocks noChangeArrowheads="1"/>
              </p:cNvSpPr>
              <p:nvPr/>
            </p:nvSpPr>
            <p:spPr bwMode="auto">
              <a:xfrm>
                <a:off x="3334" y="2021"/>
                <a:ext cx="186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 dirty="0"/>
                  <a:t>S2</a:t>
                </a:r>
              </a:p>
            </p:txBody>
          </p:sp>
          <p:sp>
            <p:nvSpPr>
              <p:cNvPr id="1189953" name="Rectangle 65"/>
              <p:cNvSpPr>
                <a:spLocks noChangeArrowheads="1"/>
              </p:cNvSpPr>
              <p:nvPr/>
            </p:nvSpPr>
            <p:spPr bwMode="auto">
              <a:xfrm>
                <a:off x="3334" y="2084"/>
                <a:ext cx="186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S3</a:t>
                </a:r>
              </a:p>
            </p:txBody>
          </p:sp>
          <p:sp>
            <p:nvSpPr>
              <p:cNvPr id="1189954" name="Rectangle 66"/>
              <p:cNvSpPr>
                <a:spLocks noChangeArrowheads="1"/>
              </p:cNvSpPr>
              <p:nvPr/>
            </p:nvSpPr>
            <p:spPr bwMode="auto">
              <a:xfrm>
                <a:off x="3334" y="2148"/>
                <a:ext cx="186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S4</a:t>
                </a:r>
              </a:p>
            </p:txBody>
          </p:sp>
          <p:sp>
            <p:nvSpPr>
              <p:cNvPr id="1189955" name="Rectangle 67"/>
              <p:cNvSpPr>
                <a:spLocks noChangeArrowheads="1"/>
              </p:cNvSpPr>
              <p:nvPr/>
            </p:nvSpPr>
            <p:spPr bwMode="auto">
              <a:xfrm>
                <a:off x="3334" y="2212"/>
                <a:ext cx="186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S5</a:t>
                </a:r>
              </a:p>
            </p:txBody>
          </p:sp>
          <p:sp>
            <p:nvSpPr>
              <p:cNvPr id="1189956" name="Rectangle 68"/>
              <p:cNvSpPr>
                <a:spLocks noChangeArrowheads="1"/>
              </p:cNvSpPr>
              <p:nvPr/>
            </p:nvSpPr>
            <p:spPr bwMode="auto">
              <a:xfrm>
                <a:off x="3334" y="2275"/>
                <a:ext cx="186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S6</a:t>
                </a:r>
              </a:p>
            </p:txBody>
          </p:sp>
          <p:sp>
            <p:nvSpPr>
              <p:cNvPr id="1189957" name="Rectangle 69"/>
              <p:cNvSpPr>
                <a:spLocks noChangeArrowheads="1"/>
              </p:cNvSpPr>
              <p:nvPr/>
            </p:nvSpPr>
            <p:spPr bwMode="auto">
              <a:xfrm>
                <a:off x="3334" y="2339"/>
                <a:ext cx="186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S7</a:t>
                </a:r>
              </a:p>
            </p:txBody>
          </p:sp>
        </p:grpSp>
        <p:grpSp>
          <p:nvGrpSpPr>
            <p:cNvPr id="1189958" name="Group 70"/>
            <p:cNvGrpSpPr>
              <a:grpSpLocks/>
            </p:cNvGrpSpPr>
            <p:nvPr/>
          </p:nvGrpSpPr>
          <p:grpSpPr bwMode="auto">
            <a:xfrm>
              <a:off x="3179" y="2499"/>
              <a:ext cx="489" cy="583"/>
              <a:chOff x="3179" y="2499"/>
              <a:chExt cx="489" cy="583"/>
            </a:xfrm>
          </p:grpSpPr>
          <p:sp>
            <p:nvSpPr>
              <p:cNvPr id="1189959" name="Rectangle 71"/>
              <p:cNvSpPr>
                <a:spLocks noChangeArrowheads="1"/>
              </p:cNvSpPr>
              <p:nvPr/>
            </p:nvSpPr>
            <p:spPr bwMode="auto">
              <a:xfrm>
                <a:off x="3187" y="2520"/>
                <a:ext cx="473" cy="49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960" name="Line 72"/>
              <p:cNvSpPr>
                <a:spLocks noChangeShapeType="1"/>
              </p:cNvSpPr>
              <p:nvPr/>
            </p:nvSpPr>
            <p:spPr bwMode="auto">
              <a:xfrm>
                <a:off x="3179" y="2575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61" name="Line 73"/>
              <p:cNvSpPr>
                <a:spLocks noChangeShapeType="1"/>
              </p:cNvSpPr>
              <p:nvPr/>
            </p:nvSpPr>
            <p:spPr bwMode="auto">
              <a:xfrm>
                <a:off x="3179" y="2640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62" name="Line 74"/>
              <p:cNvSpPr>
                <a:spLocks noChangeShapeType="1"/>
              </p:cNvSpPr>
              <p:nvPr/>
            </p:nvSpPr>
            <p:spPr bwMode="auto">
              <a:xfrm>
                <a:off x="3179" y="2704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63" name="Line 75"/>
              <p:cNvSpPr>
                <a:spLocks noChangeShapeType="1"/>
              </p:cNvSpPr>
              <p:nvPr/>
            </p:nvSpPr>
            <p:spPr bwMode="auto">
              <a:xfrm>
                <a:off x="3179" y="2767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64" name="Line 76"/>
              <p:cNvSpPr>
                <a:spLocks noChangeShapeType="1"/>
              </p:cNvSpPr>
              <p:nvPr/>
            </p:nvSpPr>
            <p:spPr bwMode="auto">
              <a:xfrm>
                <a:off x="3179" y="2831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65" name="Line 77"/>
              <p:cNvSpPr>
                <a:spLocks noChangeShapeType="1"/>
              </p:cNvSpPr>
              <p:nvPr/>
            </p:nvSpPr>
            <p:spPr bwMode="auto">
              <a:xfrm>
                <a:off x="3179" y="2895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66" name="Line 78"/>
              <p:cNvSpPr>
                <a:spLocks noChangeShapeType="1"/>
              </p:cNvSpPr>
              <p:nvPr/>
            </p:nvSpPr>
            <p:spPr bwMode="auto">
              <a:xfrm>
                <a:off x="3179" y="2959"/>
                <a:ext cx="48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67" name="Rectangle 79"/>
              <p:cNvSpPr>
                <a:spLocks noChangeArrowheads="1"/>
              </p:cNvSpPr>
              <p:nvPr/>
            </p:nvSpPr>
            <p:spPr bwMode="auto">
              <a:xfrm>
                <a:off x="3334" y="2499"/>
                <a:ext cx="19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A0</a:t>
                </a:r>
              </a:p>
            </p:txBody>
          </p:sp>
          <p:sp>
            <p:nvSpPr>
              <p:cNvPr id="1189968" name="Rectangle 80"/>
              <p:cNvSpPr>
                <a:spLocks noChangeArrowheads="1"/>
              </p:cNvSpPr>
              <p:nvPr/>
            </p:nvSpPr>
            <p:spPr bwMode="auto">
              <a:xfrm>
                <a:off x="3334" y="2563"/>
                <a:ext cx="19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A1</a:t>
                </a:r>
              </a:p>
            </p:txBody>
          </p:sp>
          <p:sp>
            <p:nvSpPr>
              <p:cNvPr id="1189969" name="Rectangle 81"/>
              <p:cNvSpPr>
                <a:spLocks noChangeArrowheads="1"/>
              </p:cNvSpPr>
              <p:nvPr/>
            </p:nvSpPr>
            <p:spPr bwMode="auto">
              <a:xfrm>
                <a:off x="3334" y="2626"/>
                <a:ext cx="19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A2</a:t>
                </a:r>
              </a:p>
            </p:txBody>
          </p:sp>
          <p:sp>
            <p:nvSpPr>
              <p:cNvPr id="1189970" name="Rectangle 82"/>
              <p:cNvSpPr>
                <a:spLocks noChangeArrowheads="1"/>
              </p:cNvSpPr>
              <p:nvPr/>
            </p:nvSpPr>
            <p:spPr bwMode="auto">
              <a:xfrm>
                <a:off x="3334" y="2690"/>
                <a:ext cx="19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A3</a:t>
                </a:r>
              </a:p>
            </p:txBody>
          </p:sp>
          <p:sp>
            <p:nvSpPr>
              <p:cNvPr id="1189971" name="Rectangle 83"/>
              <p:cNvSpPr>
                <a:spLocks noChangeArrowheads="1"/>
              </p:cNvSpPr>
              <p:nvPr/>
            </p:nvSpPr>
            <p:spPr bwMode="auto">
              <a:xfrm>
                <a:off x="3334" y="2755"/>
                <a:ext cx="19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A4</a:t>
                </a:r>
              </a:p>
            </p:txBody>
          </p:sp>
          <p:sp>
            <p:nvSpPr>
              <p:cNvPr id="1189972" name="Rectangle 84"/>
              <p:cNvSpPr>
                <a:spLocks noChangeArrowheads="1"/>
              </p:cNvSpPr>
              <p:nvPr/>
            </p:nvSpPr>
            <p:spPr bwMode="auto">
              <a:xfrm>
                <a:off x="3334" y="2819"/>
                <a:ext cx="19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A5</a:t>
                </a:r>
              </a:p>
            </p:txBody>
          </p:sp>
          <p:sp>
            <p:nvSpPr>
              <p:cNvPr id="1189973" name="Rectangle 85"/>
              <p:cNvSpPr>
                <a:spLocks noChangeArrowheads="1"/>
              </p:cNvSpPr>
              <p:nvPr/>
            </p:nvSpPr>
            <p:spPr bwMode="auto">
              <a:xfrm>
                <a:off x="3334" y="2882"/>
                <a:ext cx="19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A6</a:t>
                </a:r>
              </a:p>
            </p:txBody>
          </p:sp>
          <p:sp>
            <p:nvSpPr>
              <p:cNvPr id="1189974" name="Rectangle 86"/>
              <p:cNvSpPr>
                <a:spLocks noChangeArrowheads="1"/>
              </p:cNvSpPr>
              <p:nvPr/>
            </p:nvSpPr>
            <p:spPr bwMode="auto">
              <a:xfrm>
                <a:off x="3334" y="2946"/>
                <a:ext cx="19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7788" tIns="39688" rIns="77788" bIns="39688">
                <a:spAutoFit/>
              </a:bodyPr>
              <a:lstStyle/>
              <a:p>
                <a:pPr algn="l" defTabSz="661988"/>
                <a:r>
                  <a:rPr lang="en-US" sz="900" b="1"/>
                  <a:t>A7</a:t>
                </a:r>
              </a:p>
            </p:txBody>
          </p:sp>
        </p:grpSp>
        <p:sp>
          <p:nvSpPr>
            <p:cNvPr id="1189975" name="Rectangle 87"/>
            <p:cNvSpPr>
              <a:spLocks noChangeArrowheads="1"/>
            </p:cNvSpPr>
            <p:nvPr/>
          </p:nvSpPr>
          <p:spPr bwMode="auto">
            <a:xfrm>
              <a:off x="2885" y="2068"/>
              <a:ext cx="180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S</a:t>
              </a:r>
              <a:r>
                <a:rPr lang="en-US" sz="1200" b="1" baseline="-25000"/>
                <a:t>i</a:t>
              </a:r>
            </a:p>
          </p:txBody>
        </p:sp>
        <p:sp>
          <p:nvSpPr>
            <p:cNvPr id="1189976" name="Rectangle 88"/>
            <p:cNvSpPr>
              <a:spLocks noChangeArrowheads="1"/>
            </p:cNvSpPr>
            <p:nvPr/>
          </p:nvSpPr>
          <p:spPr bwMode="auto">
            <a:xfrm>
              <a:off x="2885" y="2196"/>
              <a:ext cx="210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T</a:t>
              </a:r>
              <a:r>
                <a:rPr lang="en-US" sz="1200" b="1" baseline="-25000"/>
                <a:t>jk</a:t>
              </a:r>
            </a:p>
          </p:txBody>
        </p:sp>
        <p:sp>
          <p:nvSpPr>
            <p:cNvPr id="1189977" name="Rectangle 89"/>
            <p:cNvSpPr>
              <a:spLocks noChangeArrowheads="1"/>
            </p:cNvSpPr>
            <p:nvPr/>
          </p:nvSpPr>
          <p:spPr bwMode="auto">
            <a:xfrm>
              <a:off x="2885" y="2675"/>
              <a:ext cx="185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A</a:t>
              </a:r>
              <a:r>
                <a:rPr lang="en-US" sz="1200" b="1" baseline="-25000"/>
                <a:t>i</a:t>
              </a:r>
            </a:p>
          </p:txBody>
        </p:sp>
        <p:sp>
          <p:nvSpPr>
            <p:cNvPr id="1189978" name="Rectangle 90"/>
            <p:cNvSpPr>
              <a:spLocks noChangeArrowheads="1"/>
            </p:cNvSpPr>
            <p:nvPr/>
          </p:nvSpPr>
          <p:spPr bwMode="auto">
            <a:xfrm>
              <a:off x="2885" y="2803"/>
              <a:ext cx="220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B</a:t>
              </a:r>
              <a:r>
                <a:rPr lang="en-US" sz="1200" b="1" baseline="-25000"/>
                <a:t>jk</a:t>
              </a:r>
            </a:p>
          </p:txBody>
        </p:sp>
        <p:sp>
          <p:nvSpPr>
            <p:cNvPr id="1189979" name="Rectangle 91"/>
            <p:cNvSpPr>
              <a:spLocks noChangeArrowheads="1"/>
            </p:cNvSpPr>
            <p:nvPr/>
          </p:nvSpPr>
          <p:spPr bwMode="auto">
            <a:xfrm>
              <a:off x="4370" y="1754"/>
              <a:ext cx="514" cy="3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9980" name="Rectangle 92"/>
            <p:cNvSpPr>
              <a:spLocks noChangeArrowheads="1"/>
            </p:cNvSpPr>
            <p:nvPr/>
          </p:nvSpPr>
          <p:spPr bwMode="auto">
            <a:xfrm>
              <a:off x="4395" y="1750"/>
              <a:ext cx="434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FP Add</a:t>
              </a:r>
            </a:p>
          </p:txBody>
        </p:sp>
        <p:sp>
          <p:nvSpPr>
            <p:cNvPr id="1189981" name="Rectangle 93"/>
            <p:cNvSpPr>
              <a:spLocks noChangeArrowheads="1"/>
            </p:cNvSpPr>
            <p:nvPr/>
          </p:nvSpPr>
          <p:spPr bwMode="auto">
            <a:xfrm>
              <a:off x="4395" y="1877"/>
              <a:ext cx="413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FP Mul</a:t>
              </a:r>
            </a:p>
          </p:txBody>
        </p:sp>
        <p:sp>
          <p:nvSpPr>
            <p:cNvPr id="1189982" name="Rectangle 94"/>
            <p:cNvSpPr>
              <a:spLocks noChangeArrowheads="1"/>
            </p:cNvSpPr>
            <p:nvPr/>
          </p:nvSpPr>
          <p:spPr bwMode="auto">
            <a:xfrm>
              <a:off x="4395" y="2005"/>
              <a:ext cx="509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FP Recip</a:t>
              </a:r>
            </a:p>
          </p:txBody>
        </p:sp>
        <p:sp>
          <p:nvSpPr>
            <p:cNvPr id="1189983" name="Line 95"/>
            <p:cNvSpPr>
              <a:spLocks noChangeShapeType="1"/>
            </p:cNvSpPr>
            <p:nvPr/>
          </p:nvSpPr>
          <p:spPr bwMode="auto">
            <a:xfrm>
              <a:off x="4362" y="1873"/>
              <a:ext cx="5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984" name="Line 96"/>
            <p:cNvSpPr>
              <a:spLocks noChangeShapeType="1"/>
            </p:cNvSpPr>
            <p:nvPr/>
          </p:nvSpPr>
          <p:spPr bwMode="auto">
            <a:xfrm>
              <a:off x="4362" y="2001"/>
              <a:ext cx="5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985" name="Rectangle 97"/>
            <p:cNvSpPr>
              <a:spLocks noChangeArrowheads="1"/>
            </p:cNvSpPr>
            <p:nvPr/>
          </p:nvSpPr>
          <p:spPr bwMode="auto">
            <a:xfrm>
              <a:off x="4370" y="2169"/>
              <a:ext cx="514" cy="49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9986" name="Rectangle 98"/>
            <p:cNvSpPr>
              <a:spLocks noChangeArrowheads="1"/>
            </p:cNvSpPr>
            <p:nvPr/>
          </p:nvSpPr>
          <p:spPr bwMode="auto">
            <a:xfrm>
              <a:off x="4395" y="2164"/>
              <a:ext cx="429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Int Add</a:t>
              </a:r>
            </a:p>
          </p:txBody>
        </p:sp>
        <p:sp>
          <p:nvSpPr>
            <p:cNvPr id="1189987" name="Rectangle 99"/>
            <p:cNvSpPr>
              <a:spLocks noChangeArrowheads="1"/>
            </p:cNvSpPr>
            <p:nvPr/>
          </p:nvSpPr>
          <p:spPr bwMode="auto">
            <a:xfrm>
              <a:off x="4395" y="2292"/>
              <a:ext cx="498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Int Logic</a:t>
              </a:r>
            </a:p>
          </p:txBody>
        </p:sp>
        <p:sp>
          <p:nvSpPr>
            <p:cNvPr id="1189988" name="Rectangle 100"/>
            <p:cNvSpPr>
              <a:spLocks noChangeArrowheads="1"/>
            </p:cNvSpPr>
            <p:nvPr/>
          </p:nvSpPr>
          <p:spPr bwMode="auto">
            <a:xfrm>
              <a:off x="4395" y="2419"/>
              <a:ext cx="455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Int Shift</a:t>
              </a:r>
            </a:p>
          </p:txBody>
        </p:sp>
        <p:sp>
          <p:nvSpPr>
            <p:cNvPr id="1189989" name="Line 101"/>
            <p:cNvSpPr>
              <a:spLocks noChangeShapeType="1"/>
            </p:cNvSpPr>
            <p:nvPr/>
          </p:nvSpPr>
          <p:spPr bwMode="auto">
            <a:xfrm>
              <a:off x="4362" y="2288"/>
              <a:ext cx="5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990" name="Line 102"/>
            <p:cNvSpPr>
              <a:spLocks noChangeShapeType="1"/>
            </p:cNvSpPr>
            <p:nvPr/>
          </p:nvSpPr>
          <p:spPr bwMode="auto">
            <a:xfrm>
              <a:off x="4362" y="2416"/>
              <a:ext cx="5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991" name="Rectangle 103"/>
            <p:cNvSpPr>
              <a:spLocks noChangeArrowheads="1"/>
            </p:cNvSpPr>
            <p:nvPr/>
          </p:nvSpPr>
          <p:spPr bwMode="auto">
            <a:xfrm>
              <a:off x="4395" y="2548"/>
              <a:ext cx="466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Pop Cnt</a:t>
              </a:r>
            </a:p>
          </p:txBody>
        </p:sp>
        <p:sp>
          <p:nvSpPr>
            <p:cNvPr id="1189992" name="Line 104"/>
            <p:cNvSpPr>
              <a:spLocks noChangeShapeType="1"/>
            </p:cNvSpPr>
            <p:nvPr/>
          </p:nvSpPr>
          <p:spPr bwMode="auto">
            <a:xfrm>
              <a:off x="4362" y="2544"/>
              <a:ext cx="5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993" name="Freeform 105"/>
            <p:cNvSpPr>
              <a:spLocks/>
            </p:cNvSpPr>
            <p:nvPr/>
          </p:nvSpPr>
          <p:spPr bwMode="auto">
            <a:xfrm>
              <a:off x="3668" y="1873"/>
              <a:ext cx="695" cy="129"/>
            </a:xfrm>
            <a:custGeom>
              <a:avLst/>
              <a:gdLst>
                <a:gd name="T0" fmla="*/ 0 w 695"/>
                <a:gd name="T1" fmla="*/ 128 h 129"/>
                <a:gd name="T2" fmla="*/ 245 w 695"/>
                <a:gd name="T3" fmla="*/ 128 h 129"/>
                <a:gd name="T4" fmla="*/ 245 w 695"/>
                <a:gd name="T5" fmla="*/ 0 h 129"/>
                <a:gd name="T6" fmla="*/ 694 w 695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5" h="129">
                  <a:moveTo>
                    <a:pt x="0" y="128"/>
                  </a:moveTo>
                  <a:lnTo>
                    <a:pt x="245" y="128"/>
                  </a:lnTo>
                  <a:lnTo>
                    <a:pt x="245" y="0"/>
                  </a:lnTo>
                  <a:lnTo>
                    <a:pt x="694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994" name="Freeform 106"/>
            <p:cNvSpPr>
              <a:spLocks/>
            </p:cNvSpPr>
            <p:nvPr/>
          </p:nvSpPr>
          <p:spPr bwMode="auto">
            <a:xfrm>
              <a:off x="3913" y="2001"/>
              <a:ext cx="450" cy="353"/>
            </a:xfrm>
            <a:custGeom>
              <a:avLst/>
              <a:gdLst>
                <a:gd name="T0" fmla="*/ 0 w 450"/>
                <a:gd name="T1" fmla="*/ 0 h 353"/>
                <a:gd name="T2" fmla="*/ 0 w 450"/>
                <a:gd name="T3" fmla="*/ 352 h 353"/>
                <a:gd name="T4" fmla="*/ 449 w 450"/>
                <a:gd name="T5" fmla="*/ 35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0" h="353">
                  <a:moveTo>
                    <a:pt x="0" y="0"/>
                  </a:moveTo>
                  <a:lnTo>
                    <a:pt x="0" y="352"/>
                  </a:lnTo>
                  <a:lnTo>
                    <a:pt x="449" y="35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995" name="Freeform 107"/>
            <p:cNvSpPr>
              <a:spLocks/>
            </p:cNvSpPr>
            <p:nvPr/>
          </p:nvSpPr>
          <p:spPr bwMode="auto">
            <a:xfrm>
              <a:off x="3668" y="1937"/>
              <a:ext cx="695" cy="193"/>
            </a:xfrm>
            <a:custGeom>
              <a:avLst/>
              <a:gdLst>
                <a:gd name="T0" fmla="*/ 0 w 695"/>
                <a:gd name="T1" fmla="*/ 192 h 193"/>
                <a:gd name="T2" fmla="*/ 327 w 695"/>
                <a:gd name="T3" fmla="*/ 192 h 193"/>
                <a:gd name="T4" fmla="*/ 327 w 695"/>
                <a:gd name="T5" fmla="*/ 0 h 193"/>
                <a:gd name="T6" fmla="*/ 694 w 695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5" h="193">
                  <a:moveTo>
                    <a:pt x="0" y="192"/>
                  </a:moveTo>
                  <a:lnTo>
                    <a:pt x="327" y="192"/>
                  </a:lnTo>
                  <a:lnTo>
                    <a:pt x="327" y="0"/>
                  </a:lnTo>
                  <a:lnTo>
                    <a:pt x="694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996" name="Freeform 108"/>
            <p:cNvSpPr>
              <a:spLocks/>
            </p:cNvSpPr>
            <p:nvPr/>
          </p:nvSpPr>
          <p:spPr bwMode="auto">
            <a:xfrm>
              <a:off x="3995" y="2129"/>
              <a:ext cx="368" cy="288"/>
            </a:xfrm>
            <a:custGeom>
              <a:avLst/>
              <a:gdLst>
                <a:gd name="T0" fmla="*/ 0 w 368"/>
                <a:gd name="T1" fmla="*/ 0 h 288"/>
                <a:gd name="T2" fmla="*/ 0 w 368"/>
                <a:gd name="T3" fmla="*/ 287 h 288"/>
                <a:gd name="T4" fmla="*/ 367 w 368"/>
                <a:gd name="T5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8" h="288">
                  <a:moveTo>
                    <a:pt x="0" y="0"/>
                  </a:moveTo>
                  <a:lnTo>
                    <a:pt x="0" y="287"/>
                  </a:lnTo>
                  <a:lnTo>
                    <a:pt x="367" y="287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997" name="Freeform 109"/>
            <p:cNvSpPr>
              <a:spLocks/>
            </p:cNvSpPr>
            <p:nvPr/>
          </p:nvSpPr>
          <p:spPr bwMode="auto">
            <a:xfrm>
              <a:off x="3668" y="2001"/>
              <a:ext cx="695" cy="257"/>
            </a:xfrm>
            <a:custGeom>
              <a:avLst/>
              <a:gdLst>
                <a:gd name="T0" fmla="*/ 694 w 695"/>
                <a:gd name="T1" fmla="*/ 0 h 257"/>
                <a:gd name="T2" fmla="*/ 408 w 695"/>
                <a:gd name="T3" fmla="*/ 0 h 257"/>
                <a:gd name="T4" fmla="*/ 408 w 695"/>
                <a:gd name="T5" fmla="*/ 256 h 257"/>
                <a:gd name="T6" fmla="*/ 0 w 695"/>
                <a:gd name="T7" fmla="*/ 25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5" h="257">
                  <a:moveTo>
                    <a:pt x="694" y="0"/>
                  </a:moveTo>
                  <a:lnTo>
                    <a:pt x="408" y="0"/>
                  </a:lnTo>
                  <a:lnTo>
                    <a:pt x="408" y="256"/>
                  </a:lnTo>
                  <a:lnTo>
                    <a:pt x="0" y="25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998" name="Freeform 110"/>
            <p:cNvSpPr>
              <a:spLocks/>
            </p:cNvSpPr>
            <p:nvPr/>
          </p:nvSpPr>
          <p:spPr bwMode="auto">
            <a:xfrm>
              <a:off x="4076" y="2257"/>
              <a:ext cx="287" cy="224"/>
            </a:xfrm>
            <a:custGeom>
              <a:avLst/>
              <a:gdLst>
                <a:gd name="T0" fmla="*/ 286 w 287"/>
                <a:gd name="T1" fmla="*/ 223 h 224"/>
                <a:gd name="T2" fmla="*/ 0 w 287"/>
                <a:gd name="T3" fmla="*/ 223 h 224"/>
                <a:gd name="T4" fmla="*/ 0 w 287"/>
                <a:gd name="T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224">
                  <a:moveTo>
                    <a:pt x="286" y="223"/>
                  </a:moveTo>
                  <a:lnTo>
                    <a:pt x="0" y="223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999" name="Rectangle 111"/>
            <p:cNvSpPr>
              <a:spLocks noChangeArrowheads="1"/>
            </p:cNvSpPr>
            <p:nvPr/>
          </p:nvSpPr>
          <p:spPr bwMode="auto">
            <a:xfrm>
              <a:off x="3742" y="1877"/>
              <a:ext cx="180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S</a:t>
              </a:r>
              <a:r>
                <a:rPr lang="en-US" sz="1200" b="1" baseline="-25000"/>
                <a:t>j</a:t>
              </a:r>
            </a:p>
          </p:txBody>
        </p:sp>
        <p:sp>
          <p:nvSpPr>
            <p:cNvPr id="1190000" name="Rectangle 112"/>
            <p:cNvSpPr>
              <a:spLocks noChangeArrowheads="1"/>
            </p:cNvSpPr>
            <p:nvPr/>
          </p:nvSpPr>
          <p:spPr bwMode="auto">
            <a:xfrm>
              <a:off x="3742" y="2132"/>
              <a:ext cx="180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S</a:t>
              </a:r>
              <a:r>
                <a:rPr lang="en-US" sz="1200" b="1" baseline="-25000"/>
                <a:t>i</a:t>
              </a:r>
            </a:p>
          </p:txBody>
        </p:sp>
        <p:sp>
          <p:nvSpPr>
            <p:cNvPr id="1190001" name="Rectangle 113"/>
            <p:cNvSpPr>
              <a:spLocks noChangeArrowheads="1"/>
            </p:cNvSpPr>
            <p:nvPr/>
          </p:nvSpPr>
          <p:spPr bwMode="auto">
            <a:xfrm>
              <a:off x="3742" y="2005"/>
              <a:ext cx="198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S</a:t>
              </a:r>
              <a:r>
                <a:rPr lang="en-US" sz="1200" b="1" baseline="-25000"/>
                <a:t>k</a:t>
              </a:r>
            </a:p>
          </p:txBody>
        </p:sp>
        <p:sp>
          <p:nvSpPr>
            <p:cNvPr id="1190002" name="Rectangle 114"/>
            <p:cNvSpPr>
              <a:spLocks noChangeArrowheads="1"/>
            </p:cNvSpPr>
            <p:nvPr/>
          </p:nvSpPr>
          <p:spPr bwMode="auto">
            <a:xfrm>
              <a:off x="4370" y="2743"/>
              <a:ext cx="51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0003" name="Rectangle 115"/>
            <p:cNvSpPr>
              <a:spLocks noChangeArrowheads="1"/>
            </p:cNvSpPr>
            <p:nvPr/>
          </p:nvSpPr>
          <p:spPr bwMode="auto">
            <a:xfrm>
              <a:off x="4395" y="2739"/>
              <a:ext cx="535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Addr Add</a:t>
              </a:r>
            </a:p>
          </p:txBody>
        </p:sp>
        <p:sp>
          <p:nvSpPr>
            <p:cNvPr id="1190004" name="Rectangle 116"/>
            <p:cNvSpPr>
              <a:spLocks noChangeArrowheads="1"/>
            </p:cNvSpPr>
            <p:nvPr/>
          </p:nvSpPr>
          <p:spPr bwMode="auto">
            <a:xfrm>
              <a:off x="4395" y="2866"/>
              <a:ext cx="514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Addr Mul</a:t>
              </a:r>
            </a:p>
          </p:txBody>
        </p:sp>
        <p:sp>
          <p:nvSpPr>
            <p:cNvPr id="1190005" name="Line 117"/>
            <p:cNvSpPr>
              <a:spLocks noChangeShapeType="1"/>
            </p:cNvSpPr>
            <p:nvPr/>
          </p:nvSpPr>
          <p:spPr bwMode="auto">
            <a:xfrm>
              <a:off x="4362" y="2863"/>
              <a:ext cx="5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06" name="Line 118"/>
            <p:cNvSpPr>
              <a:spLocks noChangeShapeType="1"/>
            </p:cNvSpPr>
            <p:nvPr/>
          </p:nvSpPr>
          <p:spPr bwMode="auto">
            <a:xfrm>
              <a:off x="3668" y="2767"/>
              <a:ext cx="69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07" name="Line 119"/>
            <p:cNvSpPr>
              <a:spLocks noChangeShapeType="1"/>
            </p:cNvSpPr>
            <p:nvPr/>
          </p:nvSpPr>
          <p:spPr bwMode="auto">
            <a:xfrm>
              <a:off x="3668" y="2863"/>
              <a:ext cx="69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08" name="Line 120"/>
            <p:cNvSpPr>
              <a:spLocks noChangeShapeType="1"/>
            </p:cNvSpPr>
            <p:nvPr/>
          </p:nvSpPr>
          <p:spPr bwMode="auto">
            <a:xfrm flipH="1">
              <a:off x="3668" y="2959"/>
              <a:ext cx="69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09" name="Rectangle 121"/>
            <p:cNvSpPr>
              <a:spLocks noChangeArrowheads="1"/>
            </p:cNvSpPr>
            <p:nvPr/>
          </p:nvSpPr>
          <p:spPr bwMode="auto">
            <a:xfrm>
              <a:off x="3905" y="2643"/>
              <a:ext cx="185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A</a:t>
              </a:r>
              <a:r>
                <a:rPr lang="en-US" sz="1200" b="1" baseline="-25000"/>
                <a:t>j</a:t>
              </a:r>
            </a:p>
          </p:txBody>
        </p:sp>
        <p:sp>
          <p:nvSpPr>
            <p:cNvPr id="1190010" name="Rectangle 122"/>
            <p:cNvSpPr>
              <a:spLocks noChangeArrowheads="1"/>
            </p:cNvSpPr>
            <p:nvPr/>
          </p:nvSpPr>
          <p:spPr bwMode="auto">
            <a:xfrm>
              <a:off x="3905" y="2835"/>
              <a:ext cx="185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A</a:t>
              </a:r>
              <a:r>
                <a:rPr lang="en-US" sz="1200" b="1" baseline="-25000"/>
                <a:t>i</a:t>
              </a:r>
            </a:p>
          </p:txBody>
        </p:sp>
        <p:sp>
          <p:nvSpPr>
            <p:cNvPr id="1190011" name="Rectangle 123"/>
            <p:cNvSpPr>
              <a:spLocks noChangeArrowheads="1"/>
            </p:cNvSpPr>
            <p:nvPr/>
          </p:nvSpPr>
          <p:spPr bwMode="auto">
            <a:xfrm>
              <a:off x="3905" y="2739"/>
              <a:ext cx="203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A</a:t>
              </a:r>
              <a:r>
                <a:rPr lang="en-US" sz="1200" b="1" baseline="-25000"/>
                <a:t>k</a:t>
              </a:r>
            </a:p>
          </p:txBody>
        </p:sp>
        <p:sp>
          <p:nvSpPr>
            <p:cNvPr id="1190012" name="Rectangle 124"/>
            <p:cNvSpPr>
              <a:spLocks noChangeArrowheads="1"/>
            </p:cNvSpPr>
            <p:nvPr/>
          </p:nvSpPr>
          <p:spPr bwMode="auto">
            <a:xfrm>
              <a:off x="852" y="3811"/>
              <a:ext cx="425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700" b="1" i="1"/>
                <a:t>processor cycle </a:t>
              </a:r>
              <a:r>
                <a:rPr lang="en-US" sz="1700" b="1"/>
                <a:t>12.5 n seconds        </a:t>
              </a:r>
              <a:r>
                <a:rPr lang="en-US" sz="1700" b="1" i="1"/>
                <a:t>memory cycle </a:t>
              </a:r>
              <a:r>
                <a:rPr lang="en-US" sz="1700" b="1"/>
                <a:t>50 n seconds</a:t>
              </a:r>
            </a:p>
          </p:txBody>
        </p:sp>
        <p:sp>
          <p:nvSpPr>
            <p:cNvPr id="1190013" name="Rectangle 125"/>
            <p:cNvSpPr>
              <a:spLocks noChangeArrowheads="1"/>
            </p:cNvSpPr>
            <p:nvPr/>
          </p:nvSpPr>
          <p:spPr bwMode="auto">
            <a:xfrm>
              <a:off x="1949" y="938"/>
              <a:ext cx="556" cy="67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 anchor="ctr"/>
            <a:lstStyle/>
            <a:p>
              <a:pPr defTabSz="661988"/>
              <a:r>
                <a:rPr lang="en-US" sz="1700"/>
                <a:t>V Regs</a:t>
              </a:r>
            </a:p>
            <a:p>
              <a:pPr defTabSz="661988"/>
              <a:r>
                <a:rPr lang="en-US" sz="1700"/>
                <a:t>(64x64)</a:t>
              </a:r>
            </a:p>
          </p:txBody>
        </p:sp>
        <p:sp>
          <p:nvSpPr>
            <p:cNvPr id="1190014" name="Rectangle 126"/>
            <p:cNvSpPr>
              <a:spLocks noChangeArrowheads="1"/>
            </p:cNvSpPr>
            <p:nvPr/>
          </p:nvSpPr>
          <p:spPr bwMode="auto">
            <a:xfrm>
              <a:off x="1990" y="979"/>
              <a:ext cx="555" cy="67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 anchor="ctr"/>
            <a:lstStyle/>
            <a:p>
              <a:pPr defTabSz="661988"/>
              <a:r>
                <a:rPr lang="en-US" sz="1700"/>
                <a:t>V Regs</a:t>
              </a:r>
            </a:p>
            <a:p>
              <a:pPr defTabSz="661988"/>
              <a:r>
                <a:rPr lang="en-US" sz="1700"/>
                <a:t>(64x64)</a:t>
              </a:r>
            </a:p>
          </p:txBody>
        </p:sp>
        <p:sp>
          <p:nvSpPr>
            <p:cNvPr id="1190015" name="Rectangle 127"/>
            <p:cNvSpPr>
              <a:spLocks noChangeArrowheads="1"/>
            </p:cNvSpPr>
            <p:nvPr/>
          </p:nvSpPr>
          <p:spPr bwMode="auto">
            <a:xfrm>
              <a:off x="2031" y="1020"/>
              <a:ext cx="555" cy="67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 anchor="ctr"/>
            <a:lstStyle/>
            <a:p>
              <a:pPr defTabSz="661988"/>
              <a:r>
                <a:rPr lang="en-US" sz="1700"/>
                <a:t>V Regs</a:t>
              </a:r>
            </a:p>
            <a:p>
              <a:pPr defTabSz="661988"/>
              <a:r>
                <a:rPr lang="en-US" sz="1700"/>
                <a:t>(64x64)</a:t>
              </a:r>
            </a:p>
          </p:txBody>
        </p:sp>
        <p:sp>
          <p:nvSpPr>
            <p:cNvPr id="1190016" name="Rectangle 128"/>
            <p:cNvSpPr>
              <a:spLocks noChangeArrowheads="1"/>
            </p:cNvSpPr>
            <p:nvPr/>
          </p:nvSpPr>
          <p:spPr bwMode="auto">
            <a:xfrm>
              <a:off x="2072" y="1060"/>
              <a:ext cx="555" cy="67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 anchor="ctr"/>
            <a:lstStyle/>
            <a:p>
              <a:pPr defTabSz="661988"/>
              <a:r>
                <a:rPr lang="en-US" sz="1700"/>
                <a:t>V Regs</a:t>
              </a:r>
            </a:p>
            <a:p>
              <a:pPr defTabSz="661988"/>
              <a:r>
                <a:rPr lang="en-US" sz="1700"/>
                <a:t>(64x64)</a:t>
              </a:r>
            </a:p>
          </p:txBody>
        </p:sp>
        <p:sp>
          <p:nvSpPr>
            <p:cNvPr id="1190017" name="Rectangle 129"/>
            <p:cNvSpPr>
              <a:spLocks noChangeArrowheads="1"/>
            </p:cNvSpPr>
            <p:nvPr/>
          </p:nvSpPr>
          <p:spPr bwMode="auto">
            <a:xfrm>
              <a:off x="2113" y="1101"/>
              <a:ext cx="555" cy="67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 anchor="ctr"/>
            <a:lstStyle/>
            <a:p>
              <a:pPr defTabSz="661988"/>
              <a:r>
                <a:rPr lang="en-US" sz="1700"/>
                <a:t>V Regs</a:t>
              </a:r>
            </a:p>
            <a:p>
              <a:pPr defTabSz="661988"/>
              <a:r>
                <a:rPr lang="en-US" sz="1700"/>
                <a:t>(64x64)</a:t>
              </a:r>
            </a:p>
          </p:txBody>
        </p:sp>
        <p:sp>
          <p:nvSpPr>
            <p:cNvPr id="1190018" name="Rectangle 130"/>
            <p:cNvSpPr>
              <a:spLocks noChangeArrowheads="1"/>
            </p:cNvSpPr>
            <p:nvPr/>
          </p:nvSpPr>
          <p:spPr bwMode="auto">
            <a:xfrm>
              <a:off x="2153" y="1142"/>
              <a:ext cx="556" cy="67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 anchor="ctr"/>
            <a:lstStyle/>
            <a:p>
              <a:pPr defTabSz="661988"/>
              <a:r>
                <a:rPr lang="en-US" sz="1700"/>
                <a:t>V Regs</a:t>
              </a:r>
            </a:p>
            <a:p>
              <a:pPr defTabSz="661988"/>
              <a:r>
                <a:rPr lang="en-US" sz="1700"/>
                <a:t>(64x64)</a:t>
              </a:r>
            </a:p>
          </p:txBody>
        </p:sp>
        <p:sp>
          <p:nvSpPr>
            <p:cNvPr id="1190019" name="Rectangle 131"/>
            <p:cNvSpPr>
              <a:spLocks noChangeArrowheads="1"/>
            </p:cNvSpPr>
            <p:nvPr/>
          </p:nvSpPr>
          <p:spPr bwMode="auto">
            <a:xfrm>
              <a:off x="2194" y="1183"/>
              <a:ext cx="555" cy="67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 anchor="ctr"/>
            <a:lstStyle/>
            <a:p>
              <a:pPr defTabSz="661988"/>
              <a:r>
                <a:rPr lang="en-US" sz="1700"/>
                <a:t>V Regs</a:t>
              </a:r>
            </a:p>
            <a:p>
              <a:pPr defTabSz="661988"/>
              <a:r>
                <a:rPr lang="en-US" sz="1700"/>
                <a:t>(64x64)</a:t>
              </a:r>
            </a:p>
          </p:txBody>
        </p:sp>
        <p:sp>
          <p:nvSpPr>
            <p:cNvPr id="1190020" name="Rectangle 132"/>
            <p:cNvSpPr>
              <a:spLocks noChangeArrowheads="1"/>
            </p:cNvSpPr>
            <p:nvPr/>
          </p:nvSpPr>
          <p:spPr bwMode="auto">
            <a:xfrm>
              <a:off x="2235" y="1224"/>
              <a:ext cx="555" cy="67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 anchor="ctr"/>
            <a:lstStyle/>
            <a:p>
              <a:pPr defTabSz="661988"/>
              <a:r>
                <a:rPr lang="en-US" sz="1700"/>
                <a:t>V Regs</a:t>
              </a:r>
            </a:p>
            <a:p>
              <a:pPr defTabSz="661988"/>
              <a:r>
                <a:rPr lang="en-US" sz="1700"/>
                <a:t>(64x64)</a:t>
              </a:r>
            </a:p>
          </p:txBody>
        </p:sp>
        <p:sp>
          <p:nvSpPr>
            <p:cNvPr id="1190021" name="Freeform 133"/>
            <p:cNvSpPr>
              <a:spLocks/>
            </p:cNvSpPr>
            <p:nvPr/>
          </p:nvSpPr>
          <p:spPr bwMode="auto">
            <a:xfrm>
              <a:off x="1452" y="1460"/>
              <a:ext cx="531" cy="328"/>
            </a:xfrm>
            <a:custGeom>
              <a:avLst/>
              <a:gdLst>
                <a:gd name="T0" fmla="*/ 0 w 531"/>
                <a:gd name="T1" fmla="*/ 327 h 328"/>
                <a:gd name="T2" fmla="*/ 0 w 531"/>
                <a:gd name="T3" fmla="*/ 0 h 328"/>
                <a:gd name="T4" fmla="*/ 530 w 531"/>
                <a:gd name="T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1" h="328">
                  <a:moveTo>
                    <a:pt x="0" y="327"/>
                  </a:moveTo>
                  <a:lnTo>
                    <a:pt x="0" y="0"/>
                  </a:lnTo>
                  <a:lnTo>
                    <a:pt x="530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22" name="Freeform 134"/>
            <p:cNvSpPr>
              <a:spLocks/>
            </p:cNvSpPr>
            <p:nvPr/>
          </p:nvSpPr>
          <p:spPr bwMode="auto">
            <a:xfrm>
              <a:off x="1533" y="1501"/>
              <a:ext cx="532" cy="287"/>
            </a:xfrm>
            <a:custGeom>
              <a:avLst/>
              <a:gdLst>
                <a:gd name="T0" fmla="*/ 0 w 532"/>
                <a:gd name="T1" fmla="*/ 286 h 287"/>
                <a:gd name="T2" fmla="*/ 0 w 532"/>
                <a:gd name="T3" fmla="*/ 0 h 287"/>
                <a:gd name="T4" fmla="*/ 531 w 532"/>
                <a:gd name="T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2" h="287">
                  <a:moveTo>
                    <a:pt x="0" y="286"/>
                  </a:moveTo>
                  <a:lnTo>
                    <a:pt x="0" y="0"/>
                  </a:lnTo>
                  <a:lnTo>
                    <a:pt x="531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23" name="Freeform 135"/>
            <p:cNvSpPr>
              <a:spLocks/>
            </p:cNvSpPr>
            <p:nvPr/>
          </p:nvSpPr>
          <p:spPr bwMode="auto">
            <a:xfrm>
              <a:off x="1615" y="1542"/>
              <a:ext cx="531" cy="246"/>
            </a:xfrm>
            <a:custGeom>
              <a:avLst/>
              <a:gdLst>
                <a:gd name="T0" fmla="*/ 0 w 531"/>
                <a:gd name="T1" fmla="*/ 245 h 246"/>
                <a:gd name="T2" fmla="*/ 0 w 531"/>
                <a:gd name="T3" fmla="*/ 0 h 246"/>
                <a:gd name="T4" fmla="*/ 530 w 531"/>
                <a:gd name="T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1" h="246">
                  <a:moveTo>
                    <a:pt x="0" y="245"/>
                  </a:moveTo>
                  <a:lnTo>
                    <a:pt x="0" y="0"/>
                  </a:lnTo>
                  <a:lnTo>
                    <a:pt x="530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24" name="Freeform 136"/>
            <p:cNvSpPr>
              <a:spLocks/>
            </p:cNvSpPr>
            <p:nvPr/>
          </p:nvSpPr>
          <p:spPr bwMode="auto">
            <a:xfrm>
              <a:off x="1697" y="1583"/>
              <a:ext cx="531" cy="205"/>
            </a:xfrm>
            <a:custGeom>
              <a:avLst/>
              <a:gdLst>
                <a:gd name="T0" fmla="*/ 0 w 531"/>
                <a:gd name="T1" fmla="*/ 204 h 205"/>
                <a:gd name="T2" fmla="*/ 0 w 531"/>
                <a:gd name="T3" fmla="*/ 0 h 205"/>
                <a:gd name="T4" fmla="*/ 530 w 531"/>
                <a:gd name="T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1" h="205">
                  <a:moveTo>
                    <a:pt x="0" y="204"/>
                  </a:moveTo>
                  <a:lnTo>
                    <a:pt x="0" y="0"/>
                  </a:lnTo>
                  <a:lnTo>
                    <a:pt x="530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25" name="Rectangle 137"/>
            <p:cNvSpPr>
              <a:spLocks noChangeArrowheads="1"/>
            </p:cNvSpPr>
            <p:nvPr/>
          </p:nvSpPr>
          <p:spPr bwMode="auto">
            <a:xfrm>
              <a:off x="4370" y="1108"/>
              <a:ext cx="514" cy="49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0026" name="Rectangle 138"/>
            <p:cNvSpPr>
              <a:spLocks noChangeArrowheads="1"/>
            </p:cNvSpPr>
            <p:nvPr/>
          </p:nvSpPr>
          <p:spPr bwMode="auto">
            <a:xfrm>
              <a:off x="4395" y="1104"/>
              <a:ext cx="482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Vec Add</a:t>
              </a:r>
            </a:p>
          </p:txBody>
        </p:sp>
        <p:sp>
          <p:nvSpPr>
            <p:cNvPr id="1190027" name="Rectangle 139"/>
            <p:cNvSpPr>
              <a:spLocks noChangeArrowheads="1"/>
            </p:cNvSpPr>
            <p:nvPr/>
          </p:nvSpPr>
          <p:spPr bwMode="auto">
            <a:xfrm>
              <a:off x="4395" y="1231"/>
              <a:ext cx="551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Vec Logic</a:t>
              </a:r>
            </a:p>
          </p:txBody>
        </p:sp>
        <p:sp>
          <p:nvSpPr>
            <p:cNvPr id="1190028" name="Rectangle 140"/>
            <p:cNvSpPr>
              <a:spLocks noChangeArrowheads="1"/>
            </p:cNvSpPr>
            <p:nvPr/>
          </p:nvSpPr>
          <p:spPr bwMode="auto">
            <a:xfrm>
              <a:off x="4395" y="1359"/>
              <a:ext cx="509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Vec Shift</a:t>
              </a:r>
            </a:p>
          </p:txBody>
        </p:sp>
        <p:sp>
          <p:nvSpPr>
            <p:cNvPr id="1190029" name="Line 141"/>
            <p:cNvSpPr>
              <a:spLocks noChangeShapeType="1"/>
            </p:cNvSpPr>
            <p:nvPr/>
          </p:nvSpPr>
          <p:spPr bwMode="auto">
            <a:xfrm>
              <a:off x="4362" y="1227"/>
              <a:ext cx="5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30" name="Line 142"/>
            <p:cNvSpPr>
              <a:spLocks noChangeShapeType="1"/>
            </p:cNvSpPr>
            <p:nvPr/>
          </p:nvSpPr>
          <p:spPr bwMode="auto">
            <a:xfrm>
              <a:off x="4362" y="1356"/>
              <a:ext cx="5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31" name="Rectangle 143"/>
            <p:cNvSpPr>
              <a:spLocks noChangeArrowheads="1"/>
            </p:cNvSpPr>
            <p:nvPr/>
          </p:nvSpPr>
          <p:spPr bwMode="auto">
            <a:xfrm>
              <a:off x="4395" y="1487"/>
              <a:ext cx="466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788" tIns="39688" rIns="77788" bIns="39688">
              <a:spAutoFit/>
            </a:bodyPr>
            <a:lstStyle/>
            <a:p>
              <a:pPr algn="l" defTabSz="661988"/>
              <a:r>
                <a:rPr lang="en-US" sz="1200" b="1"/>
                <a:t>Pop Cnt</a:t>
              </a:r>
            </a:p>
          </p:txBody>
        </p:sp>
        <p:sp>
          <p:nvSpPr>
            <p:cNvPr id="1190032" name="Line 144"/>
            <p:cNvSpPr>
              <a:spLocks noChangeShapeType="1"/>
            </p:cNvSpPr>
            <p:nvPr/>
          </p:nvSpPr>
          <p:spPr bwMode="auto">
            <a:xfrm>
              <a:off x="4362" y="1483"/>
              <a:ext cx="5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33" name="Freeform 145"/>
            <p:cNvSpPr>
              <a:spLocks/>
            </p:cNvSpPr>
            <p:nvPr/>
          </p:nvSpPr>
          <p:spPr bwMode="auto">
            <a:xfrm>
              <a:off x="2798" y="1379"/>
              <a:ext cx="1551" cy="1"/>
            </a:xfrm>
            <a:custGeom>
              <a:avLst/>
              <a:gdLst>
                <a:gd name="T0" fmla="*/ 0 w 1551"/>
                <a:gd name="T1" fmla="*/ 0 h 1"/>
                <a:gd name="T2" fmla="*/ 1550 w 155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51" h="1">
                  <a:moveTo>
                    <a:pt x="0" y="0"/>
                  </a:moveTo>
                  <a:lnTo>
                    <a:pt x="1550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34" name="Freeform 146"/>
            <p:cNvSpPr>
              <a:spLocks/>
            </p:cNvSpPr>
            <p:nvPr/>
          </p:nvSpPr>
          <p:spPr bwMode="auto">
            <a:xfrm>
              <a:off x="2798" y="1460"/>
              <a:ext cx="1551" cy="1"/>
            </a:xfrm>
            <a:custGeom>
              <a:avLst/>
              <a:gdLst>
                <a:gd name="T0" fmla="*/ 0 w 1551"/>
                <a:gd name="T1" fmla="*/ 0 h 1"/>
                <a:gd name="T2" fmla="*/ 1550 w 155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51" h="1">
                  <a:moveTo>
                    <a:pt x="0" y="0"/>
                  </a:moveTo>
                  <a:lnTo>
                    <a:pt x="1550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35" name="Freeform 147"/>
            <p:cNvSpPr>
              <a:spLocks/>
            </p:cNvSpPr>
            <p:nvPr/>
          </p:nvSpPr>
          <p:spPr bwMode="auto">
            <a:xfrm>
              <a:off x="2798" y="1542"/>
              <a:ext cx="1551" cy="1"/>
            </a:xfrm>
            <a:custGeom>
              <a:avLst/>
              <a:gdLst>
                <a:gd name="T0" fmla="*/ 0 w 1551"/>
                <a:gd name="T1" fmla="*/ 0 h 1"/>
                <a:gd name="T2" fmla="*/ 1550 w 155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51" h="1">
                  <a:moveTo>
                    <a:pt x="0" y="0"/>
                  </a:moveTo>
                  <a:lnTo>
                    <a:pt x="1550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36" name="Line 148"/>
            <p:cNvSpPr>
              <a:spLocks noChangeShapeType="1"/>
            </p:cNvSpPr>
            <p:nvPr/>
          </p:nvSpPr>
          <p:spPr bwMode="auto">
            <a:xfrm flipV="1">
              <a:off x="4144" y="1542"/>
              <a:ext cx="0" cy="4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37" name="Line 149"/>
            <p:cNvSpPr>
              <a:spLocks noChangeShapeType="1"/>
            </p:cNvSpPr>
            <p:nvPr/>
          </p:nvSpPr>
          <p:spPr bwMode="auto">
            <a:xfrm flipV="1">
              <a:off x="4063" y="1460"/>
              <a:ext cx="0" cy="4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038" name="Line 150"/>
            <p:cNvSpPr>
              <a:spLocks noChangeShapeType="1"/>
            </p:cNvSpPr>
            <p:nvPr/>
          </p:nvSpPr>
          <p:spPr bwMode="auto">
            <a:xfrm flipV="1">
              <a:off x="3981" y="1379"/>
              <a:ext cx="0" cy="4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40225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460n">
  <a:themeElements>
    <a:clrScheme name="Custom 1">
      <a:dk1>
        <a:srgbClr val="003057"/>
      </a:dk1>
      <a:lt1>
        <a:sysClr val="window" lastClr="FFFFFF"/>
      </a:lt1>
      <a:dk2>
        <a:srgbClr val="115E67"/>
      </a:dk2>
      <a:lt2>
        <a:srgbClr val="D9C89E"/>
      </a:lt2>
      <a:accent1>
        <a:srgbClr val="115E67"/>
      </a:accent1>
      <a:accent2>
        <a:srgbClr val="CB6015"/>
      </a:accent2>
      <a:accent3>
        <a:srgbClr val="7FA9AE"/>
      </a:accent3>
      <a:accent4>
        <a:srgbClr val="A9C47F"/>
      </a:accent4>
      <a:accent5>
        <a:srgbClr val="D9C89E"/>
      </a:accent5>
      <a:accent6>
        <a:srgbClr val="F2A900"/>
      </a:accent6>
      <a:hlink>
        <a:srgbClr val="A9C47F"/>
      </a:hlink>
      <a:folHlink>
        <a:srgbClr val="7FA9AE"/>
      </a:folHlink>
    </a:clrScheme>
    <a:fontScheme name="Default Design">
      <a:majorFont>
        <a:latin typeface="Century Gothic"/>
        <a:ea typeface=""/>
        <a:cs typeface="Times New Roman"/>
      </a:majorFont>
      <a:minorFont>
        <a:latin typeface="Century Gothic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1">
          <a:lnSpc>
            <a:spcPct val="99000"/>
          </a:lnSpc>
          <a:spcBef>
            <a:spcPct val="0"/>
          </a:spcBef>
          <a:spcAft>
            <a:spcPct val="0"/>
          </a:spcAft>
          <a:buClr>
            <a:srgbClr val="333399"/>
          </a:buClr>
          <a:buSzPct val="100000"/>
          <a:buFont typeface="Century Gothic" pitchFamily="34" charset="0"/>
          <a:buNone/>
          <a:tabLst/>
          <a:defRPr kumimoji="0" sz="2800" b="1" i="0" u="none" strike="noStrike" cap="none" normalizeH="0" baseline="0" smtClean="0">
            <a:ln>
              <a:noFill/>
            </a:ln>
            <a:solidFill>
              <a:srgbClr val="CC6633"/>
            </a:solidFill>
            <a:effectLst/>
            <a:latin typeface="Century Gothic" pitchFamily="34" charset="0"/>
            <a:cs typeface="Times New Roman" pitchFamily="18" charset="0"/>
          </a:defRPr>
        </a:defPPr>
      </a:lstStyle>
    </a:spDef>
    <a:lnDef>
      <a:spPr bwMode="auto">
        <a:noFill/>
        <a:ln w="222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460n" id="{1DFFF42F-61EB-4570-BC87-4E7578A67701}" vid="{B05BC2EA-372D-4626-BE42-726909503E5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460n</Template>
  <TotalTime>52404</TotalTime>
  <Words>2396</Words>
  <Application>Microsoft Macintosh PowerPoint</Application>
  <PresentationFormat>On-screen Show (4:3)</PresentationFormat>
  <Paragraphs>578</Paragraphs>
  <Slides>44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Lato</vt:lpstr>
      <vt:lpstr>Arial</vt:lpstr>
      <vt:lpstr>Century Gothic</vt:lpstr>
      <vt:lpstr>Source Sans Pro Light</vt:lpstr>
      <vt:lpstr>Times New Roman</vt:lpstr>
      <vt:lpstr>Wingdings</vt:lpstr>
      <vt:lpstr>460n</vt:lpstr>
      <vt:lpstr>Visio</vt:lpstr>
      <vt:lpstr>382N.1: Computer Architecture            Fall 2018: Lecture 19 </vt:lpstr>
      <vt:lpstr>Announcements</vt:lpstr>
      <vt:lpstr>Recap and Outline</vt:lpstr>
      <vt:lpstr>Single instruction multiple data (SIMD)</vt:lpstr>
      <vt:lpstr>SIMD (vector style) – aka DLP (data-level parallelism)</vt:lpstr>
      <vt:lpstr>SIMD vs. Vector Processors</vt:lpstr>
      <vt:lpstr>Cray-1 (1976)</vt:lpstr>
      <vt:lpstr>Cray-1</vt:lpstr>
      <vt:lpstr>Cray-1 (1976)</vt:lpstr>
      <vt:lpstr>Memory Initiation Rate</vt:lpstr>
      <vt:lpstr>Memory Initiation Rate</vt:lpstr>
      <vt:lpstr>Memory Bandwidth Needed</vt:lpstr>
      <vt:lpstr>Performance of Cray-1</vt:lpstr>
      <vt:lpstr>Cray-1 Packaging</vt:lpstr>
      <vt:lpstr>Cray-2 (1985)</vt:lpstr>
      <vt:lpstr>Cray-2 from Musee des Arts and Metiers, Paris, France (http://www.arts-et-metiers.net/)</vt:lpstr>
      <vt:lpstr>Cray-2</vt:lpstr>
      <vt:lpstr>Modern Cray Boards: Cray X2 (Black Widow) (2007)</vt:lpstr>
      <vt:lpstr>NEC SX-9 (100 GFLOPS, 256GB bandwidth) (2008)</vt:lpstr>
      <vt:lpstr>Post-K Supercomputer with Arm (2018)</vt:lpstr>
      <vt:lpstr>And why they are still important – GPUs</vt:lpstr>
      <vt:lpstr>Vector Machine Organization</vt:lpstr>
      <vt:lpstr>Implementing Vector Ops</vt:lpstr>
      <vt:lpstr>Vector Machine: Performance Basics</vt:lpstr>
      <vt:lpstr>Vector Speedup</vt:lpstr>
      <vt:lpstr>Goal: don’t stop the pipeline</vt:lpstr>
      <vt:lpstr>But what about actual branches?</vt:lpstr>
      <vt:lpstr>But what about actual branches?</vt:lpstr>
      <vt:lpstr>Strip-Mining</vt:lpstr>
      <vt:lpstr>Strip-Mining in Vector Processing (aka Loop Sectioning)</vt:lpstr>
      <vt:lpstr>Strip Mining</vt:lpstr>
      <vt:lpstr>Status and Condition Codes</vt:lpstr>
      <vt:lpstr>Estimating Performance</vt:lpstr>
      <vt:lpstr>Vector Instruction Design</vt:lpstr>
      <vt:lpstr>Chaining </vt:lpstr>
      <vt:lpstr>Example Code</vt:lpstr>
      <vt:lpstr>Scalar Performance</vt:lpstr>
      <vt:lpstr>Vector with No-Chaining Performance</vt:lpstr>
      <vt:lpstr>Vector with Chaining Performance, 1 Memory Port</vt:lpstr>
      <vt:lpstr>Chaining, 2 Load/1 Store Ports</vt:lpstr>
      <vt:lpstr>Vector Mask Control</vt:lpstr>
      <vt:lpstr>Memory Specification</vt:lpstr>
      <vt:lpstr>Sparse Addressing Patterns</vt:lpstr>
      <vt:lpstr>Scatter / Gather</vt:lpstr>
    </vt:vector>
  </TitlesOfParts>
  <Company>IBM CUSTOMER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360N: Computer Architecture Spring 2005</dc:title>
  <dc:creator>Derek Chiou</dc:creator>
  <cp:lastModifiedBy>Dam Sunwoo</cp:lastModifiedBy>
  <cp:revision>484</cp:revision>
  <cp:lastPrinted>2017-10-04T01:27:43Z</cp:lastPrinted>
  <dcterms:created xsi:type="dcterms:W3CDTF">2004-11-27T22:24:25Z</dcterms:created>
  <dcterms:modified xsi:type="dcterms:W3CDTF">2018-11-07T22:52:19Z</dcterms:modified>
</cp:coreProperties>
</file>